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70" r:id="rId10"/>
    <p:sldId id="271" r:id="rId11"/>
    <p:sldId id="282" r:id="rId12"/>
    <p:sldId id="283" r:id="rId13"/>
    <p:sldId id="284" r:id="rId14"/>
    <p:sldId id="285" r:id="rId15"/>
    <p:sldId id="278" r:id="rId16"/>
  </p:sldIdLst>
  <p:sldSz cx="9906000" cy="6858000" type="A4"/>
  <p:notesSz cx="6858000" cy="9144000"/>
  <p:embeddedFontLst>
    <p:embeddedFont>
      <p:font typeface="나눔바른고딕" panose="020B0600000101010101" charset="-127"/>
      <p:regular r:id="rId18"/>
      <p:bold r:id="rId19"/>
    </p:embeddedFont>
    <p:embeddedFont>
      <p:font typeface="Segoe UI Black" panose="020B0A02040204020203" pitchFamily="34" charset="0"/>
      <p:bold r:id="rId20"/>
      <p:boldItalic r:id="rId21"/>
    </p:embeddedFont>
    <p:embeddedFont>
      <p:font typeface="Segoe UI Semibold" panose="020B0702040204020203" pitchFamily="34" charset="0"/>
      <p:bold r:id="rId22"/>
      <p:boldItalic r:id="rId23"/>
    </p:embeddedFont>
    <p:embeddedFont>
      <p:font typeface="나눔고딕 ExtraBold" panose="020D0904000000000000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829" userDrawn="1">
          <p15:clr>
            <a:srgbClr val="A4A3A4"/>
          </p15:clr>
        </p15:guide>
        <p15:guide id="3" pos="33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518ABE"/>
    <a:srgbClr val="5089BD"/>
    <a:srgbClr val="2D5578"/>
    <a:srgbClr val="143C41"/>
    <a:srgbClr val="40A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8" y="114"/>
      </p:cViewPr>
      <p:guideLst>
        <p:guide orient="horz" pos="1842"/>
        <p:guide pos="829"/>
        <p:guide pos="33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43D0-DDFB-4E15-AF6B-EA4DD8933DC3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54383-8FE3-4BC7-B1CA-03A2587D60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01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8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0A24A9-2200-4DFE-A944-BEE88111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611876"/>
          </a:xfrm>
          <a:prstGeom prst="rect">
            <a:avLst/>
          </a:prstGeom>
        </p:spPr>
      </p:pic>
      <p:sp>
        <p:nvSpPr>
          <p:cNvPr id="9" name="직사각형 46">
            <a:extLst>
              <a:ext uri="{FF2B5EF4-FFF2-40B4-BE49-F238E27FC236}">
                <a16:creationId xmlns:a16="http://schemas.microsoft.com/office/drawing/2014/main" id="{5C97848E-9BEF-4427-A707-BCB50C0688AD}"/>
              </a:ext>
            </a:extLst>
          </p:cNvPr>
          <p:cNvSpPr/>
          <p:nvPr userDrawn="1"/>
        </p:nvSpPr>
        <p:spPr>
          <a:xfrm>
            <a:off x="5439980" y="2599545"/>
            <a:ext cx="4271472" cy="3869969"/>
          </a:xfrm>
          <a:custGeom>
            <a:avLst/>
            <a:gdLst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0 w 4227929"/>
              <a:gd name="connsiteY3" fmla="*/ 3691806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111815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29029 w 4227929"/>
              <a:gd name="connsiteY3" fmla="*/ 3807920 h 3836948"/>
              <a:gd name="connsiteX4" fmla="*/ 0 w 4227929"/>
              <a:gd name="connsiteY4" fmla="*/ 145142 h 3836948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14514 w 4227929"/>
              <a:gd name="connsiteY3" fmla="*/ 3720835 h 3836948"/>
              <a:gd name="connsiteX4" fmla="*/ 0 w 4227929"/>
              <a:gd name="connsiteY4" fmla="*/ 145142 h 3836948"/>
              <a:gd name="connsiteX0" fmla="*/ 0 w 4213415"/>
              <a:gd name="connsiteY0" fmla="*/ 145142 h 3836948"/>
              <a:gd name="connsiteX1" fmla="*/ 4068272 w 4213415"/>
              <a:gd name="connsiteY1" fmla="*/ 0 h 3836948"/>
              <a:gd name="connsiteX2" fmla="*/ 4213415 w 4213415"/>
              <a:gd name="connsiteY2" fmla="*/ 3836948 h 3836948"/>
              <a:gd name="connsiteX3" fmla="*/ 0 w 4213415"/>
              <a:gd name="connsiteY3" fmla="*/ 3720835 h 3836948"/>
              <a:gd name="connsiteX4" fmla="*/ 0 w 4213415"/>
              <a:gd name="connsiteY4" fmla="*/ 145142 h 3836948"/>
              <a:gd name="connsiteX0" fmla="*/ 0 w 4213415"/>
              <a:gd name="connsiteY0" fmla="*/ 178163 h 3869969"/>
              <a:gd name="connsiteX1" fmla="*/ 4068272 w 4213415"/>
              <a:gd name="connsiteY1" fmla="*/ 33021 h 3869969"/>
              <a:gd name="connsiteX2" fmla="*/ 3970591 w 4213415"/>
              <a:gd name="connsiteY2" fmla="*/ 3447 h 3869969"/>
              <a:gd name="connsiteX3" fmla="*/ 4213415 w 4213415"/>
              <a:gd name="connsiteY3" fmla="*/ 3869969 h 3869969"/>
              <a:gd name="connsiteX4" fmla="*/ 0 w 4213415"/>
              <a:gd name="connsiteY4" fmla="*/ 3753856 h 3869969"/>
              <a:gd name="connsiteX5" fmla="*/ 0 w 4213415"/>
              <a:gd name="connsiteY5" fmla="*/ 178163 h 3869969"/>
              <a:gd name="connsiteX0" fmla="*/ 58057 w 4271472"/>
              <a:gd name="connsiteY0" fmla="*/ 178163 h 3869969"/>
              <a:gd name="connsiteX1" fmla="*/ 4126329 w 4271472"/>
              <a:gd name="connsiteY1" fmla="*/ 33021 h 3869969"/>
              <a:gd name="connsiteX2" fmla="*/ 4028648 w 4271472"/>
              <a:gd name="connsiteY2" fmla="*/ 3447 h 3869969"/>
              <a:gd name="connsiteX3" fmla="*/ 4271472 w 4271472"/>
              <a:gd name="connsiteY3" fmla="*/ 3869969 h 3869969"/>
              <a:gd name="connsiteX4" fmla="*/ 0 w 4271472"/>
              <a:gd name="connsiteY4" fmla="*/ 3681285 h 3869969"/>
              <a:gd name="connsiteX5" fmla="*/ 58057 w 4271472"/>
              <a:gd name="connsiteY5" fmla="*/ 178163 h 386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472" h="3869969">
                <a:moveTo>
                  <a:pt x="58057" y="178163"/>
                </a:moveTo>
                <a:lnTo>
                  <a:pt x="4126329" y="33021"/>
                </a:lnTo>
                <a:cubicBezTo>
                  <a:pt x="4122797" y="52191"/>
                  <a:pt x="4032180" y="-15723"/>
                  <a:pt x="4028648" y="3447"/>
                </a:cubicBezTo>
                <a:lnTo>
                  <a:pt x="4271472" y="3869969"/>
                </a:lnTo>
                <a:lnTo>
                  <a:pt x="0" y="3681285"/>
                </a:lnTo>
                <a:lnTo>
                  <a:pt x="58057" y="178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330200">
              <a:schemeClr val="tx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55A095-5F29-48BA-9A40-13BFB4B82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6474888"/>
            <a:ext cx="9513013" cy="16643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A46C4-AC99-4CC1-9285-11A8C165B560}"/>
              </a:ext>
            </a:extLst>
          </p:cNvPr>
          <p:cNvSpPr/>
          <p:nvPr userDrawn="1"/>
        </p:nvSpPr>
        <p:spPr>
          <a:xfrm>
            <a:off x="217715" y="1068967"/>
            <a:ext cx="9493509" cy="5400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7" name="텍스트 개체 틀 11">
            <a:extLst>
              <a:ext uri="{FF2B5EF4-FFF2-40B4-BE49-F238E27FC236}">
                <a16:creationId xmlns:a16="http://schemas.microsoft.com/office/drawing/2014/main" id="{843A7B65-4715-4438-B72D-D3461A8BC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38" y="424554"/>
            <a:ext cx="1855636" cy="490904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>
              <a:buNone/>
              <a:defRPr sz="2800" b="1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66"/>
                </a:solidFill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나눔바른고딕"/>
                <a:ea typeface="나눔바른고딕"/>
              </a:defRPr>
            </a:lvl1pPr>
            <a:lvl2pPr marL="478906" indent="0">
              <a:buNone/>
              <a:defRPr sz="1400"/>
            </a:lvl2pPr>
            <a:lvl3pPr marL="957811" indent="0">
              <a:buNone/>
              <a:defRPr sz="1400"/>
            </a:lvl3pPr>
            <a:lvl4pPr marL="1436716" indent="0">
              <a:buNone/>
              <a:defRPr sz="1400"/>
            </a:lvl4pPr>
            <a:lvl5pPr marL="1915621" indent="0">
              <a:buNone/>
              <a:defRPr sz="1400"/>
            </a:lvl5pPr>
          </a:lstStyle>
          <a:p>
            <a:pPr lvl="0"/>
            <a:r>
              <a:rPr lang="ko-KR" altLang="en-US" dirty="0"/>
              <a:t>중 제목 입력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A2C3869-827E-4637-9948-B0779524D086}"/>
              </a:ext>
            </a:extLst>
          </p:cNvPr>
          <p:cNvSpPr/>
          <p:nvPr userDrawn="1"/>
        </p:nvSpPr>
        <p:spPr>
          <a:xfrm>
            <a:off x="221286" y="1586"/>
            <a:ext cx="76823" cy="1080000"/>
          </a:xfrm>
          <a:prstGeom prst="rect">
            <a:avLst/>
          </a:prstGeom>
          <a:solidFill>
            <a:srgbClr val="2D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86B733FC-71EC-498E-A959-66EAD88B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107" y="114585"/>
            <a:ext cx="2038604" cy="244682"/>
          </a:xfrm>
          <a:prstGeom prst="rect">
            <a:avLst/>
          </a:prstGeom>
          <a:solidFill>
            <a:srgbClr val="2D5578"/>
          </a:solidFill>
        </p:spPr>
        <p:txBody>
          <a:bodyPr wrap="none" lIns="108000" rIns="14400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 algn="l">
              <a:buNone/>
              <a:defRPr lang="ko-KR" altLang="en-US" sz="1100" b="1" kern="1200" baseline="0" dirty="0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2pPr>
            <a:lvl3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3pPr>
            <a:lvl4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4pPr>
            <a:lvl5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5pPr>
          </a:lstStyle>
          <a:p>
            <a:pPr marL="0" lvl="0" indent="0" algn="l" defTabSz="957811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장 제목 입력  ▶  대 제목 입력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BF3AF-CDEA-4A1E-B6F0-5A339F360942}"/>
              </a:ext>
            </a:extLst>
          </p:cNvPr>
          <p:cNvSpPr txBox="1"/>
          <p:nvPr userDrawn="1"/>
        </p:nvSpPr>
        <p:spPr>
          <a:xfrm>
            <a:off x="194774" y="6564635"/>
            <a:ext cx="2103474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"/>
          </a:bodyPr>
          <a:lstStyle/>
          <a:p>
            <a:r>
              <a:rPr lang="ko-KR" altLang="en-US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chemeClr val="bg1">
                      <a:alpha val="47000"/>
                    </a:schemeClr>
                  </a:glow>
                </a:effectLst>
                <a:latin typeface="나눔바른고딕"/>
                <a:ea typeface="나눔바른고딕"/>
              </a:rPr>
              <a:t>이기종 스토리지 통합 모니터링 솔루션</a:t>
            </a:r>
          </a:p>
        </p:txBody>
      </p:sp>
      <p:sp>
        <p:nvSpPr>
          <p:cNvPr id="24" name="슬라이드 번호 개체 틀 2">
            <a:extLst>
              <a:ext uri="{FF2B5EF4-FFF2-40B4-BE49-F238E27FC236}">
                <a16:creationId xmlns:a16="http://schemas.microsoft.com/office/drawing/2014/main" id="{E05D77C5-2D00-401F-8AAF-57EAB4AE4BDB}"/>
              </a:ext>
            </a:extLst>
          </p:cNvPr>
          <p:cNvSpPr txBox="1">
            <a:spLocks/>
          </p:cNvSpPr>
          <p:nvPr userDrawn="1"/>
        </p:nvSpPr>
        <p:spPr>
          <a:xfrm>
            <a:off x="4295715" y="6604762"/>
            <a:ext cx="1314570" cy="138499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A7894-A78E-4B18-9BEA-8858C8A3F3D0}" type="slidenum">
              <a:rPr lang="en-US" altLang="ko-KR" sz="900" b="1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imes New Roman" pitchFamily="18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87358E-6427-441B-8205-DA7720A5E75B}"/>
              </a:ext>
            </a:extLst>
          </p:cNvPr>
          <p:cNvGrpSpPr/>
          <p:nvPr userDrawn="1"/>
        </p:nvGrpSpPr>
        <p:grpSpPr>
          <a:xfrm>
            <a:off x="4500774" y="6645436"/>
            <a:ext cx="904453" cy="57150"/>
            <a:chOff x="3219996" y="10344150"/>
            <a:chExt cx="904453" cy="5715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CA26E69-A8B7-4723-B0BA-79C04826DC65}"/>
                </a:ext>
              </a:extLst>
            </p:cNvPr>
            <p:cNvSpPr/>
            <p:nvPr/>
          </p:nvSpPr>
          <p:spPr bwMode="auto">
            <a:xfrm>
              <a:off x="3997449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FE1627E-4D42-4ED6-B62F-335FE2C2E087}"/>
                </a:ext>
              </a:extLst>
            </p:cNvPr>
            <p:cNvSpPr/>
            <p:nvPr/>
          </p:nvSpPr>
          <p:spPr bwMode="auto">
            <a:xfrm>
              <a:off x="4067299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8AD4094-ECB8-4029-8FB7-F41F301EE732}"/>
                </a:ext>
              </a:extLst>
            </p:cNvPr>
            <p:cNvSpPr/>
            <p:nvPr/>
          </p:nvSpPr>
          <p:spPr bwMode="auto">
            <a:xfrm>
              <a:off x="3219996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0CF9F26-48D8-4A50-B1B2-5E0AA9F696B9}"/>
                </a:ext>
              </a:extLst>
            </p:cNvPr>
            <p:cNvSpPr/>
            <p:nvPr/>
          </p:nvSpPr>
          <p:spPr bwMode="auto">
            <a:xfrm>
              <a:off x="3291433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7EF9FE36-4450-4ECE-B553-433040B91F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686" y="542900"/>
            <a:ext cx="972974" cy="288000"/>
          </a:xfrm>
          <a:prstGeom prst="rect">
            <a:avLst/>
          </a:prstGeom>
        </p:spPr>
      </p:pic>
      <p:pic>
        <p:nvPicPr>
          <p:cNvPr id="33" name="그림 32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52BC13E-1C10-48C8-B3BF-2ABAD1E0BE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48" y="6580831"/>
            <a:ext cx="1508851" cy="22207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B77221-31DC-4128-BD98-FD592C55DDD3}"/>
              </a:ext>
            </a:extLst>
          </p:cNvPr>
          <p:cNvSpPr/>
          <p:nvPr userDrawn="1"/>
        </p:nvSpPr>
        <p:spPr>
          <a:xfrm>
            <a:off x="217717" y="1037181"/>
            <a:ext cx="5964010" cy="45719"/>
          </a:xfrm>
          <a:prstGeom prst="rect">
            <a:avLst/>
          </a:prstGeom>
          <a:solidFill>
            <a:srgbClr val="508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6" name="직사각형 75">
            <a:extLst>
              <a:ext uri="{FF2B5EF4-FFF2-40B4-BE49-F238E27FC236}">
                <a16:creationId xmlns:a16="http://schemas.microsoft.com/office/drawing/2014/main" id="{5CB1EF1A-F70F-4CD6-8EB9-78D2F5EE6873}"/>
              </a:ext>
            </a:extLst>
          </p:cNvPr>
          <p:cNvSpPr/>
          <p:nvPr userDrawn="1"/>
        </p:nvSpPr>
        <p:spPr>
          <a:xfrm>
            <a:off x="6181726" y="973997"/>
            <a:ext cx="3532130" cy="108903"/>
          </a:xfrm>
          <a:custGeom>
            <a:avLst/>
            <a:gdLst/>
            <a:ahLst/>
            <a:cxnLst/>
            <a:rect l="l" t="t" r="r" b="b"/>
            <a:pathLst>
              <a:path w="3532130" h="108903">
                <a:moveTo>
                  <a:pt x="3334676" y="0"/>
                </a:moveTo>
                <a:lnTo>
                  <a:pt x="3520329" y="0"/>
                </a:lnTo>
                <a:cubicBezTo>
                  <a:pt x="3526847" y="0"/>
                  <a:pt x="3532130" y="5283"/>
                  <a:pt x="3532130" y="11801"/>
                </a:cubicBezTo>
                <a:lnTo>
                  <a:pt x="3532130" y="70803"/>
                </a:lnTo>
                <a:lnTo>
                  <a:pt x="3529923" y="70803"/>
                </a:lnTo>
                <a:lnTo>
                  <a:pt x="3529923" y="108903"/>
                </a:lnTo>
                <a:lnTo>
                  <a:pt x="0" y="108903"/>
                </a:lnTo>
                <a:lnTo>
                  <a:pt x="0" y="63184"/>
                </a:lnTo>
                <a:lnTo>
                  <a:pt x="3267948" y="63184"/>
                </a:lnTo>
                <a:lnTo>
                  <a:pt x="3325381" y="5751"/>
                </a:lnTo>
                <a:cubicBezTo>
                  <a:pt x="3326890" y="2134"/>
                  <a:pt x="3330534" y="0"/>
                  <a:pt x="3334676" y="0"/>
                </a:cubicBezTo>
                <a:close/>
              </a:path>
            </a:pathLst>
          </a:custGeom>
          <a:solidFill>
            <a:srgbClr val="2D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C132994-6BDC-445C-91AD-4A54B9ABE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7051"/>
          <a:stretch/>
        </p:blipFill>
        <p:spPr>
          <a:xfrm>
            <a:off x="215745" y="965455"/>
            <a:ext cx="9385853" cy="14916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36634D45-0C77-4430-AE77-3F9CF26EAE07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7051"/>
          <a:stretch/>
        </p:blipFill>
        <p:spPr>
          <a:xfrm>
            <a:off x="215743" y="965455"/>
            <a:ext cx="9385855" cy="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0A24A9-2200-4DFE-A944-BEE88111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611876"/>
          </a:xfrm>
          <a:prstGeom prst="rect">
            <a:avLst/>
          </a:prstGeom>
        </p:spPr>
      </p:pic>
      <p:sp>
        <p:nvSpPr>
          <p:cNvPr id="9" name="직사각형 46">
            <a:extLst>
              <a:ext uri="{FF2B5EF4-FFF2-40B4-BE49-F238E27FC236}">
                <a16:creationId xmlns:a16="http://schemas.microsoft.com/office/drawing/2014/main" id="{5C97848E-9BEF-4427-A707-BCB50C0688AD}"/>
              </a:ext>
            </a:extLst>
          </p:cNvPr>
          <p:cNvSpPr/>
          <p:nvPr userDrawn="1"/>
        </p:nvSpPr>
        <p:spPr>
          <a:xfrm>
            <a:off x="5439980" y="2599545"/>
            <a:ext cx="4271472" cy="3869969"/>
          </a:xfrm>
          <a:custGeom>
            <a:avLst/>
            <a:gdLst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0 w 4227929"/>
              <a:gd name="connsiteY3" fmla="*/ 3691806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111815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29029 w 4227929"/>
              <a:gd name="connsiteY3" fmla="*/ 3807920 h 3836948"/>
              <a:gd name="connsiteX4" fmla="*/ 0 w 4227929"/>
              <a:gd name="connsiteY4" fmla="*/ 145142 h 3836948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14514 w 4227929"/>
              <a:gd name="connsiteY3" fmla="*/ 3720835 h 3836948"/>
              <a:gd name="connsiteX4" fmla="*/ 0 w 4227929"/>
              <a:gd name="connsiteY4" fmla="*/ 145142 h 3836948"/>
              <a:gd name="connsiteX0" fmla="*/ 0 w 4213415"/>
              <a:gd name="connsiteY0" fmla="*/ 145142 h 3836948"/>
              <a:gd name="connsiteX1" fmla="*/ 4068272 w 4213415"/>
              <a:gd name="connsiteY1" fmla="*/ 0 h 3836948"/>
              <a:gd name="connsiteX2" fmla="*/ 4213415 w 4213415"/>
              <a:gd name="connsiteY2" fmla="*/ 3836948 h 3836948"/>
              <a:gd name="connsiteX3" fmla="*/ 0 w 4213415"/>
              <a:gd name="connsiteY3" fmla="*/ 3720835 h 3836948"/>
              <a:gd name="connsiteX4" fmla="*/ 0 w 4213415"/>
              <a:gd name="connsiteY4" fmla="*/ 145142 h 3836948"/>
              <a:gd name="connsiteX0" fmla="*/ 0 w 4213415"/>
              <a:gd name="connsiteY0" fmla="*/ 178163 h 3869969"/>
              <a:gd name="connsiteX1" fmla="*/ 4068272 w 4213415"/>
              <a:gd name="connsiteY1" fmla="*/ 33021 h 3869969"/>
              <a:gd name="connsiteX2" fmla="*/ 3970591 w 4213415"/>
              <a:gd name="connsiteY2" fmla="*/ 3447 h 3869969"/>
              <a:gd name="connsiteX3" fmla="*/ 4213415 w 4213415"/>
              <a:gd name="connsiteY3" fmla="*/ 3869969 h 3869969"/>
              <a:gd name="connsiteX4" fmla="*/ 0 w 4213415"/>
              <a:gd name="connsiteY4" fmla="*/ 3753856 h 3869969"/>
              <a:gd name="connsiteX5" fmla="*/ 0 w 4213415"/>
              <a:gd name="connsiteY5" fmla="*/ 178163 h 3869969"/>
              <a:gd name="connsiteX0" fmla="*/ 58057 w 4271472"/>
              <a:gd name="connsiteY0" fmla="*/ 178163 h 3869969"/>
              <a:gd name="connsiteX1" fmla="*/ 4126329 w 4271472"/>
              <a:gd name="connsiteY1" fmla="*/ 33021 h 3869969"/>
              <a:gd name="connsiteX2" fmla="*/ 4028648 w 4271472"/>
              <a:gd name="connsiteY2" fmla="*/ 3447 h 3869969"/>
              <a:gd name="connsiteX3" fmla="*/ 4271472 w 4271472"/>
              <a:gd name="connsiteY3" fmla="*/ 3869969 h 3869969"/>
              <a:gd name="connsiteX4" fmla="*/ 0 w 4271472"/>
              <a:gd name="connsiteY4" fmla="*/ 3681285 h 3869969"/>
              <a:gd name="connsiteX5" fmla="*/ 58057 w 4271472"/>
              <a:gd name="connsiteY5" fmla="*/ 178163 h 386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472" h="3869969">
                <a:moveTo>
                  <a:pt x="58057" y="178163"/>
                </a:moveTo>
                <a:lnTo>
                  <a:pt x="4126329" y="33021"/>
                </a:lnTo>
                <a:cubicBezTo>
                  <a:pt x="4122797" y="52191"/>
                  <a:pt x="4032180" y="-15723"/>
                  <a:pt x="4028648" y="3447"/>
                </a:cubicBezTo>
                <a:lnTo>
                  <a:pt x="4271472" y="3869969"/>
                </a:lnTo>
                <a:lnTo>
                  <a:pt x="0" y="3681285"/>
                </a:lnTo>
                <a:lnTo>
                  <a:pt x="58057" y="178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330200">
              <a:schemeClr val="tx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55A095-5F29-48BA-9A40-13BFB4B82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6474888"/>
            <a:ext cx="9513013" cy="16643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A46C4-AC99-4CC1-9285-11A8C165B560}"/>
              </a:ext>
            </a:extLst>
          </p:cNvPr>
          <p:cNvSpPr/>
          <p:nvPr userDrawn="1"/>
        </p:nvSpPr>
        <p:spPr>
          <a:xfrm>
            <a:off x="217715" y="1068967"/>
            <a:ext cx="9493509" cy="5400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B77221-31DC-4128-BD98-FD592C55DDD3}"/>
              </a:ext>
            </a:extLst>
          </p:cNvPr>
          <p:cNvSpPr/>
          <p:nvPr userDrawn="1"/>
        </p:nvSpPr>
        <p:spPr>
          <a:xfrm>
            <a:off x="217717" y="1037181"/>
            <a:ext cx="596401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6" name="직사각형 75">
            <a:extLst>
              <a:ext uri="{FF2B5EF4-FFF2-40B4-BE49-F238E27FC236}">
                <a16:creationId xmlns:a16="http://schemas.microsoft.com/office/drawing/2014/main" id="{5CB1EF1A-F70F-4CD6-8EB9-78D2F5EE6873}"/>
              </a:ext>
            </a:extLst>
          </p:cNvPr>
          <p:cNvSpPr/>
          <p:nvPr userDrawn="1"/>
        </p:nvSpPr>
        <p:spPr>
          <a:xfrm>
            <a:off x="6181726" y="973997"/>
            <a:ext cx="3532130" cy="108903"/>
          </a:xfrm>
          <a:custGeom>
            <a:avLst/>
            <a:gdLst/>
            <a:ahLst/>
            <a:cxnLst/>
            <a:rect l="l" t="t" r="r" b="b"/>
            <a:pathLst>
              <a:path w="3532130" h="108903">
                <a:moveTo>
                  <a:pt x="3334676" y="0"/>
                </a:moveTo>
                <a:lnTo>
                  <a:pt x="3520329" y="0"/>
                </a:lnTo>
                <a:cubicBezTo>
                  <a:pt x="3526847" y="0"/>
                  <a:pt x="3532130" y="5283"/>
                  <a:pt x="3532130" y="11801"/>
                </a:cubicBezTo>
                <a:lnTo>
                  <a:pt x="3532130" y="70803"/>
                </a:lnTo>
                <a:lnTo>
                  <a:pt x="3529923" y="70803"/>
                </a:lnTo>
                <a:lnTo>
                  <a:pt x="3529923" y="108903"/>
                </a:lnTo>
                <a:lnTo>
                  <a:pt x="0" y="108903"/>
                </a:lnTo>
                <a:lnTo>
                  <a:pt x="0" y="63184"/>
                </a:lnTo>
                <a:lnTo>
                  <a:pt x="3267948" y="63184"/>
                </a:lnTo>
                <a:lnTo>
                  <a:pt x="3325381" y="5751"/>
                </a:lnTo>
                <a:cubicBezTo>
                  <a:pt x="3326890" y="2134"/>
                  <a:pt x="3330534" y="0"/>
                  <a:pt x="3334676" y="0"/>
                </a:cubicBez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텍스트 개체 틀 11">
            <a:extLst>
              <a:ext uri="{FF2B5EF4-FFF2-40B4-BE49-F238E27FC236}">
                <a16:creationId xmlns:a16="http://schemas.microsoft.com/office/drawing/2014/main" id="{843A7B65-4715-4438-B72D-D3461A8BC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38" y="424554"/>
            <a:ext cx="1855636" cy="490904"/>
          </a:xfrm>
          <a:prstGeom prst="rect">
            <a:avLst/>
          </a:prstGeom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>
              <a:buNone/>
              <a:defRPr sz="2800" b="1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66"/>
                </a:solidFill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나눔바른고딕"/>
                <a:ea typeface="나눔바른고딕"/>
              </a:defRPr>
            </a:lvl1pPr>
            <a:lvl2pPr marL="478906" indent="0">
              <a:buNone/>
              <a:defRPr sz="1400"/>
            </a:lvl2pPr>
            <a:lvl3pPr marL="957811" indent="0">
              <a:buNone/>
              <a:defRPr sz="1400"/>
            </a:lvl3pPr>
            <a:lvl4pPr marL="1436716" indent="0">
              <a:buNone/>
              <a:defRPr sz="1400"/>
            </a:lvl4pPr>
            <a:lvl5pPr marL="1915621" indent="0">
              <a:buNone/>
              <a:defRPr sz="1400"/>
            </a:lvl5pPr>
          </a:lstStyle>
          <a:p>
            <a:pPr lvl="0"/>
            <a:r>
              <a:rPr lang="ko-KR" altLang="en-US" dirty="0"/>
              <a:t>중 제목 입력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86B733FC-71EC-498E-A959-66EAD88B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107" y="114585"/>
            <a:ext cx="2038604" cy="244682"/>
          </a:xfrm>
          <a:prstGeom prst="rect">
            <a:avLst/>
          </a:prstGeom>
          <a:solidFill>
            <a:srgbClr val="2D5578"/>
          </a:solidFill>
        </p:spPr>
        <p:txBody>
          <a:bodyPr wrap="none" lIns="108000" rIns="14400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 algn="l">
              <a:buNone/>
              <a:defRPr lang="ko-KR" altLang="en-US" sz="1100" b="1" kern="1200" baseline="0" dirty="0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2pPr>
            <a:lvl3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3pPr>
            <a:lvl4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4pPr>
            <a:lvl5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5pPr>
          </a:lstStyle>
          <a:p>
            <a:pPr marL="0" lvl="0" indent="0" algn="l" defTabSz="957811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장 제목 입력  ▶  대 제목 입력</a:t>
            </a:r>
          </a:p>
        </p:txBody>
      </p:sp>
      <p:sp>
        <p:nvSpPr>
          <p:cNvPr id="24" name="슬라이드 번호 개체 틀 2">
            <a:extLst>
              <a:ext uri="{FF2B5EF4-FFF2-40B4-BE49-F238E27FC236}">
                <a16:creationId xmlns:a16="http://schemas.microsoft.com/office/drawing/2014/main" id="{E05D77C5-2D00-401F-8AAF-57EAB4AE4BDB}"/>
              </a:ext>
            </a:extLst>
          </p:cNvPr>
          <p:cNvSpPr txBox="1">
            <a:spLocks/>
          </p:cNvSpPr>
          <p:nvPr userDrawn="1"/>
        </p:nvSpPr>
        <p:spPr>
          <a:xfrm>
            <a:off x="4295715" y="6604762"/>
            <a:ext cx="1314570" cy="138499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A7894-A78E-4B18-9BEA-8858C8A3F3D0}" type="slidenum">
              <a:rPr lang="en-US" altLang="ko-KR" sz="900" b="1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imes New Roman" pitchFamily="18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87358E-6427-441B-8205-DA7720A5E75B}"/>
              </a:ext>
            </a:extLst>
          </p:cNvPr>
          <p:cNvGrpSpPr/>
          <p:nvPr userDrawn="1"/>
        </p:nvGrpSpPr>
        <p:grpSpPr>
          <a:xfrm>
            <a:off x="4500774" y="6645436"/>
            <a:ext cx="904453" cy="57150"/>
            <a:chOff x="3219996" y="10344150"/>
            <a:chExt cx="904453" cy="5715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CA26E69-A8B7-4723-B0BA-79C04826DC65}"/>
                </a:ext>
              </a:extLst>
            </p:cNvPr>
            <p:cNvSpPr/>
            <p:nvPr/>
          </p:nvSpPr>
          <p:spPr bwMode="auto">
            <a:xfrm>
              <a:off x="3997449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FE1627E-4D42-4ED6-B62F-335FE2C2E087}"/>
                </a:ext>
              </a:extLst>
            </p:cNvPr>
            <p:cNvSpPr/>
            <p:nvPr/>
          </p:nvSpPr>
          <p:spPr bwMode="auto">
            <a:xfrm>
              <a:off x="4067299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8AD4094-ECB8-4029-8FB7-F41F301EE732}"/>
                </a:ext>
              </a:extLst>
            </p:cNvPr>
            <p:cNvSpPr/>
            <p:nvPr/>
          </p:nvSpPr>
          <p:spPr bwMode="auto">
            <a:xfrm>
              <a:off x="3219996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0CF9F26-48D8-4A50-B1B2-5E0AA9F696B9}"/>
                </a:ext>
              </a:extLst>
            </p:cNvPr>
            <p:cNvSpPr/>
            <p:nvPr/>
          </p:nvSpPr>
          <p:spPr bwMode="auto">
            <a:xfrm>
              <a:off x="3291433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pic>
        <p:nvPicPr>
          <p:cNvPr id="33" name="그림 32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52BC13E-1C10-48C8-B3BF-2ABAD1E0BE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48" y="6580831"/>
            <a:ext cx="1508851" cy="222075"/>
          </a:xfrm>
          <a:prstGeom prst="rect">
            <a:avLst/>
          </a:prstGeom>
        </p:spPr>
      </p:pic>
      <p:pic>
        <p:nvPicPr>
          <p:cNvPr id="21" name="그림 44" descr="구름.png">
            <a:extLst>
              <a:ext uri="{FF2B5EF4-FFF2-40B4-BE49-F238E27FC236}">
                <a16:creationId xmlns:a16="http://schemas.microsoft.com/office/drawing/2014/main" id="{9E8F81B1-B94D-47A9-807B-8912DDDA51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10000" contrast="-10000"/>
          </a:blip>
          <a:srcRect l="18649" t="28793" r="20287" b="24821"/>
          <a:stretch>
            <a:fillRect/>
          </a:stretch>
        </p:blipFill>
        <p:spPr bwMode="auto">
          <a:xfrm>
            <a:off x="4681824" y="1438860"/>
            <a:ext cx="5034331" cy="240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44" descr="구름.png">
            <a:extLst>
              <a:ext uri="{FF2B5EF4-FFF2-40B4-BE49-F238E27FC236}">
                <a16:creationId xmlns:a16="http://schemas.microsoft.com/office/drawing/2014/main" id="{DFC411C2-AB60-487B-B7E1-84A9DE87A0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10000" contrast="-10000"/>
          </a:blip>
          <a:srcRect l="37021" t="28793" r="18649" b="24821"/>
          <a:stretch>
            <a:fillRect/>
          </a:stretch>
        </p:blipFill>
        <p:spPr bwMode="auto">
          <a:xfrm>
            <a:off x="215465" y="1416931"/>
            <a:ext cx="3333360" cy="18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32621B-7443-4CC1-B740-0DA2E2BBF203}"/>
              </a:ext>
            </a:extLst>
          </p:cNvPr>
          <p:cNvSpPr txBox="1"/>
          <p:nvPr userDrawn="1"/>
        </p:nvSpPr>
        <p:spPr>
          <a:xfrm>
            <a:off x="194774" y="6564635"/>
            <a:ext cx="2103474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"/>
          </a:bodyPr>
          <a:lstStyle/>
          <a:p>
            <a:r>
              <a:rPr lang="ko-KR" altLang="en-US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chemeClr val="bg1">
                      <a:alpha val="47000"/>
                    </a:schemeClr>
                  </a:glow>
                </a:effectLst>
                <a:latin typeface="나눔바른고딕"/>
                <a:ea typeface="나눔바른고딕"/>
              </a:rPr>
              <a:t>이기종 스토리지 통합 모니터링 솔루션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2719C22-F6AE-4870-BC68-BD67A5505725}"/>
              </a:ext>
            </a:extLst>
          </p:cNvPr>
          <p:cNvGrpSpPr/>
          <p:nvPr userDrawn="1"/>
        </p:nvGrpSpPr>
        <p:grpSpPr>
          <a:xfrm>
            <a:off x="215744" y="943816"/>
            <a:ext cx="9500198" cy="684000"/>
            <a:chOff x="215744" y="943816"/>
            <a:chExt cx="9500198" cy="68400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3585EB6-A668-4187-8F9E-2BDDA50CDAF4}"/>
                </a:ext>
              </a:extLst>
            </p:cNvPr>
            <p:cNvSpPr/>
            <p:nvPr userDrawn="1"/>
          </p:nvSpPr>
          <p:spPr>
            <a:xfrm>
              <a:off x="217717" y="1037181"/>
              <a:ext cx="596401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35" name="직사각형 75">
              <a:extLst>
                <a:ext uri="{FF2B5EF4-FFF2-40B4-BE49-F238E27FC236}">
                  <a16:creationId xmlns:a16="http://schemas.microsoft.com/office/drawing/2014/main" id="{C37C47EE-07EC-45D7-8245-5BC7F68E83B0}"/>
                </a:ext>
              </a:extLst>
            </p:cNvPr>
            <p:cNvSpPr/>
            <p:nvPr userDrawn="1"/>
          </p:nvSpPr>
          <p:spPr>
            <a:xfrm>
              <a:off x="6181726" y="973997"/>
              <a:ext cx="3532130" cy="108903"/>
            </a:xfrm>
            <a:custGeom>
              <a:avLst/>
              <a:gdLst/>
              <a:ahLst/>
              <a:cxnLst/>
              <a:rect l="l" t="t" r="r" b="b"/>
              <a:pathLst>
                <a:path w="3532130" h="108903">
                  <a:moveTo>
                    <a:pt x="3334676" y="0"/>
                  </a:moveTo>
                  <a:lnTo>
                    <a:pt x="3520329" y="0"/>
                  </a:lnTo>
                  <a:cubicBezTo>
                    <a:pt x="3526847" y="0"/>
                    <a:pt x="3532130" y="5283"/>
                    <a:pt x="3532130" y="11801"/>
                  </a:cubicBezTo>
                  <a:lnTo>
                    <a:pt x="3532130" y="70803"/>
                  </a:lnTo>
                  <a:lnTo>
                    <a:pt x="3529923" y="70803"/>
                  </a:lnTo>
                  <a:lnTo>
                    <a:pt x="3529923" y="108903"/>
                  </a:lnTo>
                  <a:lnTo>
                    <a:pt x="0" y="108903"/>
                  </a:lnTo>
                  <a:lnTo>
                    <a:pt x="0" y="63184"/>
                  </a:lnTo>
                  <a:lnTo>
                    <a:pt x="3267948" y="63184"/>
                  </a:lnTo>
                  <a:lnTo>
                    <a:pt x="3325381" y="5751"/>
                  </a:lnTo>
                  <a:cubicBezTo>
                    <a:pt x="3326890" y="2134"/>
                    <a:pt x="3330534" y="0"/>
                    <a:pt x="3334676" y="0"/>
                  </a:cubicBez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06F8471-D6AA-4905-B983-B001EB80CBB8}"/>
                </a:ext>
              </a:extLst>
            </p:cNvPr>
            <p:cNvSpPr/>
            <p:nvPr userDrawn="1"/>
          </p:nvSpPr>
          <p:spPr>
            <a:xfrm>
              <a:off x="1003942" y="965453"/>
              <a:ext cx="8712000" cy="540000"/>
            </a:xfrm>
            <a:prstGeom prst="rect">
              <a:avLst/>
            </a:prstGeom>
            <a:solidFill>
              <a:srgbClr val="518ABE"/>
            </a:solidFill>
          </p:spPr>
          <p:txBody>
            <a:bodyPr wrap="square" lIns="288000" tIns="72000" bIns="72000" anchor="t" anchorCtr="0">
              <a:spAutoFit/>
              <a:scene3d>
                <a:camera prst="orthographicFront"/>
                <a:lightRig rig="threePt" dir="t"/>
              </a:scene3d>
              <a:sp3d contourW="6350"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26B2C8C-7B93-4886-B68E-0DC7E57C77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6" y="965455"/>
              <a:ext cx="6048000" cy="96119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376DD1C0-C7AA-49CE-8047-2300271DCB37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4" y="965455"/>
              <a:ext cx="6048000" cy="92514"/>
            </a:xfrm>
            <a:prstGeom prst="rect">
              <a:avLst/>
            </a:prstGeom>
          </p:spPr>
        </p:pic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7DACBE68-911A-45FD-AB08-B80081983986}"/>
                </a:ext>
              </a:extLst>
            </p:cNvPr>
            <p:cNvGrpSpPr/>
            <p:nvPr userDrawn="1"/>
          </p:nvGrpSpPr>
          <p:grpSpPr>
            <a:xfrm>
              <a:off x="215746" y="943816"/>
              <a:ext cx="883589" cy="684000"/>
              <a:chOff x="215746" y="1007877"/>
              <a:chExt cx="883589" cy="425005"/>
            </a:xfrm>
          </p:grpSpPr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B7C96E9B-88AE-449E-B660-27F0612C1236}"/>
                  </a:ext>
                </a:extLst>
              </p:cNvPr>
              <p:cNvGrpSpPr/>
              <p:nvPr/>
            </p:nvGrpSpPr>
            <p:grpSpPr>
              <a:xfrm>
                <a:off x="215746" y="1007877"/>
                <a:ext cx="883589" cy="60066"/>
                <a:chOff x="1600200" y="2514600"/>
                <a:chExt cx="1727200" cy="977900"/>
              </a:xfrm>
            </p:grpSpPr>
            <p:sp>
              <p:nvSpPr>
                <p:cNvPr id="45" name="순서도: 수동 입력 44">
                  <a:extLst>
                    <a:ext uri="{FF2B5EF4-FFF2-40B4-BE49-F238E27FC236}">
                      <a16:creationId xmlns:a16="http://schemas.microsoft.com/office/drawing/2014/main" id="{D189E625-8770-48CF-A438-7AD6E03F037D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  <a:alpha val="8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6" name="순서도: 수동 입력 45">
                  <a:extLst>
                    <a:ext uri="{FF2B5EF4-FFF2-40B4-BE49-F238E27FC236}">
                      <a16:creationId xmlns:a16="http://schemas.microsoft.com/office/drawing/2014/main" id="{13759B3B-684A-47D7-B292-59414C4D1DD4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5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8BF00709-261D-419B-BBBC-C2F20A078DCA}"/>
                  </a:ext>
                </a:extLst>
              </p:cNvPr>
              <p:cNvGrpSpPr/>
              <p:nvPr/>
            </p:nvGrpSpPr>
            <p:grpSpPr>
              <a:xfrm flipV="1">
                <a:off x="215746" y="1067943"/>
                <a:ext cx="883589" cy="364939"/>
                <a:chOff x="1600200" y="2514600"/>
                <a:chExt cx="1727200" cy="977900"/>
              </a:xfrm>
            </p:grpSpPr>
            <p:sp>
              <p:nvSpPr>
                <p:cNvPr id="43" name="순서도: 수동 입력 42">
                  <a:extLst>
                    <a:ext uri="{FF2B5EF4-FFF2-40B4-BE49-F238E27FC236}">
                      <a16:creationId xmlns:a16="http://schemas.microsoft.com/office/drawing/2014/main" id="{D65F556A-DE2C-4175-B5C3-9D82174EF68C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4" name="순서도: 수동 입력 43">
                  <a:extLst>
                    <a:ext uri="{FF2B5EF4-FFF2-40B4-BE49-F238E27FC236}">
                      <a16:creationId xmlns:a16="http://schemas.microsoft.com/office/drawing/2014/main" id="{3D4037B2-6A06-4EDA-B7F7-03663ED0DDA0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418629DF-EDB7-4B05-AE96-A3EF8B4126DD}"/>
                  </a:ext>
                </a:extLst>
              </p:cNvPr>
              <p:cNvSpPr/>
              <p:nvPr/>
            </p:nvSpPr>
            <p:spPr>
              <a:xfrm>
                <a:off x="272185" y="1163093"/>
                <a:ext cx="827150" cy="1147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6350">
                  <a:bevelT w="0" h="0"/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KEY</a:t>
                </a:r>
                <a:r>
                  <a:rPr lang="ko-KR" altLang="en-US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 </a:t>
                </a: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POINT</a:t>
                </a:r>
                <a:endParaRPr kumimoji="0" lang="ko-KR" altLang="en-US" sz="1200" b="1" i="0" u="none" strike="noStrike" kern="0" cap="none" spc="0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고도 B" panose="02000503000000020004" pitchFamily="2" charset="-127"/>
                </a:endParaRPr>
              </a:p>
            </p:txBody>
          </p:sp>
        </p:grp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42A32A2-2413-4924-AFBD-2F430E0B2935}"/>
              </a:ext>
            </a:extLst>
          </p:cNvPr>
          <p:cNvSpPr/>
          <p:nvPr userDrawn="1"/>
        </p:nvSpPr>
        <p:spPr>
          <a:xfrm>
            <a:off x="221286" y="1586"/>
            <a:ext cx="76823" cy="972000"/>
          </a:xfrm>
          <a:prstGeom prst="rect">
            <a:avLst/>
          </a:prstGeom>
          <a:solidFill>
            <a:srgbClr val="2D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061F24E7-092E-4B74-B44C-AB44813892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686" y="542900"/>
            <a:ext cx="9729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0A24A9-2200-4DFE-A944-BEE88111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611876"/>
          </a:xfrm>
          <a:prstGeom prst="rect">
            <a:avLst/>
          </a:prstGeom>
        </p:spPr>
      </p:pic>
      <p:sp>
        <p:nvSpPr>
          <p:cNvPr id="9" name="직사각형 46">
            <a:extLst>
              <a:ext uri="{FF2B5EF4-FFF2-40B4-BE49-F238E27FC236}">
                <a16:creationId xmlns:a16="http://schemas.microsoft.com/office/drawing/2014/main" id="{5C97848E-9BEF-4427-A707-BCB50C0688AD}"/>
              </a:ext>
            </a:extLst>
          </p:cNvPr>
          <p:cNvSpPr/>
          <p:nvPr userDrawn="1"/>
        </p:nvSpPr>
        <p:spPr>
          <a:xfrm>
            <a:off x="5439980" y="2599545"/>
            <a:ext cx="4271472" cy="3869969"/>
          </a:xfrm>
          <a:custGeom>
            <a:avLst/>
            <a:gdLst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0 w 4227929"/>
              <a:gd name="connsiteY3" fmla="*/ 3691806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111815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29029 w 4227929"/>
              <a:gd name="connsiteY3" fmla="*/ 3807920 h 3836948"/>
              <a:gd name="connsiteX4" fmla="*/ 0 w 4227929"/>
              <a:gd name="connsiteY4" fmla="*/ 145142 h 3836948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14514 w 4227929"/>
              <a:gd name="connsiteY3" fmla="*/ 3720835 h 3836948"/>
              <a:gd name="connsiteX4" fmla="*/ 0 w 4227929"/>
              <a:gd name="connsiteY4" fmla="*/ 145142 h 3836948"/>
              <a:gd name="connsiteX0" fmla="*/ 0 w 4213415"/>
              <a:gd name="connsiteY0" fmla="*/ 145142 h 3836948"/>
              <a:gd name="connsiteX1" fmla="*/ 4068272 w 4213415"/>
              <a:gd name="connsiteY1" fmla="*/ 0 h 3836948"/>
              <a:gd name="connsiteX2" fmla="*/ 4213415 w 4213415"/>
              <a:gd name="connsiteY2" fmla="*/ 3836948 h 3836948"/>
              <a:gd name="connsiteX3" fmla="*/ 0 w 4213415"/>
              <a:gd name="connsiteY3" fmla="*/ 3720835 h 3836948"/>
              <a:gd name="connsiteX4" fmla="*/ 0 w 4213415"/>
              <a:gd name="connsiteY4" fmla="*/ 145142 h 3836948"/>
              <a:gd name="connsiteX0" fmla="*/ 0 w 4213415"/>
              <a:gd name="connsiteY0" fmla="*/ 178163 h 3869969"/>
              <a:gd name="connsiteX1" fmla="*/ 4068272 w 4213415"/>
              <a:gd name="connsiteY1" fmla="*/ 33021 h 3869969"/>
              <a:gd name="connsiteX2" fmla="*/ 3970591 w 4213415"/>
              <a:gd name="connsiteY2" fmla="*/ 3447 h 3869969"/>
              <a:gd name="connsiteX3" fmla="*/ 4213415 w 4213415"/>
              <a:gd name="connsiteY3" fmla="*/ 3869969 h 3869969"/>
              <a:gd name="connsiteX4" fmla="*/ 0 w 4213415"/>
              <a:gd name="connsiteY4" fmla="*/ 3753856 h 3869969"/>
              <a:gd name="connsiteX5" fmla="*/ 0 w 4213415"/>
              <a:gd name="connsiteY5" fmla="*/ 178163 h 3869969"/>
              <a:gd name="connsiteX0" fmla="*/ 58057 w 4271472"/>
              <a:gd name="connsiteY0" fmla="*/ 178163 h 3869969"/>
              <a:gd name="connsiteX1" fmla="*/ 4126329 w 4271472"/>
              <a:gd name="connsiteY1" fmla="*/ 33021 h 3869969"/>
              <a:gd name="connsiteX2" fmla="*/ 4028648 w 4271472"/>
              <a:gd name="connsiteY2" fmla="*/ 3447 h 3869969"/>
              <a:gd name="connsiteX3" fmla="*/ 4271472 w 4271472"/>
              <a:gd name="connsiteY3" fmla="*/ 3869969 h 3869969"/>
              <a:gd name="connsiteX4" fmla="*/ 0 w 4271472"/>
              <a:gd name="connsiteY4" fmla="*/ 3681285 h 3869969"/>
              <a:gd name="connsiteX5" fmla="*/ 58057 w 4271472"/>
              <a:gd name="connsiteY5" fmla="*/ 178163 h 386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472" h="3869969">
                <a:moveTo>
                  <a:pt x="58057" y="178163"/>
                </a:moveTo>
                <a:lnTo>
                  <a:pt x="4126329" y="33021"/>
                </a:lnTo>
                <a:cubicBezTo>
                  <a:pt x="4122797" y="52191"/>
                  <a:pt x="4032180" y="-15723"/>
                  <a:pt x="4028648" y="3447"/>
                </a:cubicBezTo>
                <a:lnTo>
                  <a:pt x="4271472" y="3869969"/>
                </a:lnTo>
                <a:lnTo>
                  <a:pt x="0" y="3681285"/>
                </a:lnTo>
                <a:lnTo>
                  <a:pt x="58057" y="178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330200">
              <a:schemeClr val="tx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55A095-5F29-48BA-9A40-13BFB4B82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6474888"/>
            <a:ext cx="9513013" cy="16643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A46C4-AC99-4CC1-9285-11A8C165B560}"/>
              </a:ext>
            </a:extLst>
          </p:cNvPr>
          <p:cNvSpPr/>
          <p:nvPr userDrawn="1"/>
        </p:nvSpPr>
        <p:spPr>
          <a:xfrm>
            <a:off x="217715" y="1068967"/>
            <a:ext cx="9493509" cy="5400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B77221-31DC-4128-BD98-FD592C55DDD3}"/>
              </a:ext>
            </a:extLst>
          </p:cNvPr>
          <p:cNvSpPr/>
          <p:nvPr userDrawn="1"/>
        </p:nvSpPr>
        <p:spPr>
          <a:xfrm>
            <a:off x="217717" y="1037181"/>
            <a:ext cx="596401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6" name="직사각형 75">
            <a:extLst>
              <a:ext uri="{FF2B5EF4-FFF2-40B4-BE49-F238E27FC236}">
                <a16:creationId xmlns:a16="http://schemas.microsoft.com/office/drawing/2014/main" id="{5CB1EF1A-F70F-4CD6-8EB9-78D2F5EE6873}"/>
              </a:ext>
            </a:extLst>
          </p:cNvPr>
          <p:cNvSpPr/>
          <p:nvPr userDrawn="1"/>
        </p:nvSpPr>
        <p:spPr>
          <a:xfrm>
            <a:off x="6181726" y="973997"/>
            <a:ext cx="3532130" cy="108903"/>
          </a:xfrm>
          <a:custGeom>
            <a:avLst/>
            <a:gdLst/>
            <a:ahLst/>
            <a:cxnLst/>
            <a:rect l="l" t="t" r="r" b="b"/>
            <a:pathLst>
              <a:path w="3532130" h="108903">
                <a:moveTo>
                  <a:pt x="3334676" y="0"/>
                </a:moveTo>
                <a:lnTo>
                  <a:pt x="3520329" y="0"/>
                </a:lnTo>
                <a:cubicBezTo>
                  <a:pt x="3526847" y="0"/>
                  <a:pt x="3532130" y="5283"/>
                  <a:pt x="3532130" y="11801"/>
                </a:cubicBezTo>
                <a:lnTo>
                  <a:pt x="3532130" y="70803"/>
                </a:lnTo>
                <a:lnTo>
                  <a:pt x="3529923" y="70803"/>
                </a:lnTo>
                <a:lnTo>
                  <a:pt x="3529923" y="108903"/>
                </a:lnTo>
                <a:lnTo>
                  <a:pt x="0" y="108903"/>
                </a:lnTo>
                <a:lnTo>
                  <a:pt x="0" y="63184"/>
                </a:lnTo>
                <a:lnTo>
                  <a:pt x="3267948" y="63184"/>
                </a:lnTo>
                <a:lnTo>
                  <a:pt x="3325381" y="5751"/>
                </a:lnTo>
                <a:cubicBezTo>
                  <a:pt x="3326890" y="2134"/>
                  <a:pt x="3330534" y="0"/>
                  <a:pt x="3334676" y="0"/>
                </a:cubicBez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텍스트 개체 틀 11">
            <a:extLst>
              <a:ext uri="{FF2B5EF4-FFF2-40B4-BE49-F238E27FC236}">
                <a16:creationId xmlns:a16="http://schemas.microsoft.com/office/drawing/2014/main" id="{843A7B65-4715-4438-B72D-D3461A8BC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38" y="424554"/>
            <a:ext cx="1855636" cy="490904"/>
          </a:xfrm>
          <a:prstGeom prst="rect">
            <a:avLst/>
          </a:prstGeom>
          <a:effectLst>
            <a:glow rad="127000">
              <a:schemeClr val="bg1">
                <a:alpha val="50000"/>
              </a:schemeClr>
            </a:glow>
          </a:effectLst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>
              <a:buNone/>
              <a:defRPr sz="2800" b="1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66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나눔바른고딕"/>
                <a:ea typeface="나눔바른고딕"/>
              </a:defRPr>
            </a:lvl1pPr>
            <a:lvl2pPr marL="478906" indent="0">
              <a:buNone/>
              <a:defRPr sz="1400"/>
            </a:lvl2pPr>
            <a:lvl3pPr marL="957811" indent="0">
              <a:buNone/>
              <a:defRPr sz="1400"/>
            </a:lvl3pPr>
            <a:lvl4pPr marL="1436716" indent="0">
              <a:buNone/>
              <a:defRPr sz="1400"/>
            </a:lvl4pPr>
            <a:lvl5pPr marL="1915621" indent="0">
              <a:buNone/>
              <a:defRPr sz="1400"/>
            </a:lvl5pPr>
          </a:lstStyle>
          <a:p>
            <a:pPr lvl="0"/>
            <a:r>
              <a:rPr lang="ko-KR" altLang="en-US" dirty="0"/>
              <a:t>중 제목 입력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86B733FC-71EC-498E-A959-66EAD88B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107" y="114585"/>
            <a:ext cx="2038604" cy="244682"/>
          </a:xfrm>
          <a:prstGeom prst="rect">
            <a:avLst/>
          </a:prstGeom>
          <a:solidFill>
            <a:srgbClr val="2D5578"/>
          </a:solidFill>
        </p:spPr>
        <p:txBody>
          <a:bodyPr wrap="none" lIns="108000" rIns="14400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 algn="l">
              <a:buNone/>
              <a:defRPr lang="ko-KR" altLang="en-US" sz="1100" b="1" kern="1200" baseline="0" dirty="0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2pPr>
            <a:lvl3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3pPr>
            <a:lvl4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4pPr>
            <a:lvl5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5pPr>
          </a:lstStyle>
          <a:p>
            <a:pPr marL="0" lvl="0" indent="0" algn="l" defTabSz="957811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장 제목 입력  ▶  대 제목 입력</a:t>
            </a:r>
          </a:p>
        </p:txBody>
      </p:sp>
      <p:sp>
        <p:nvSpPr>
          <p:cNvPr id="24" name="슬라이드 번호 개체 틀 2">
            <a:extLst>
              <a:ext uri="{FF2B5EF4-FFF2-40B4-BE49-F238E27FC236}">
                <a16:creationId xmlns:a16="http://schemas.microsoft.com/office/drawing/2014/main" id="{E05D77C5-2D00-401F-8AAF-57EAB4AE4BDB}"/>
              </a:ext>
            </a:extLst>
          </p:cNvPr>
          <p:cNvSpPr txBox="1">
            <a:spLocks/>
          </p:cNvSpPr>
          <p:nvPr userDrawn="1"/>
        </p:nvSpPr>
        <p:spPr>
          <a:xfrm>
            <a:off x="4295715" y="6604762"/>
            <a:ext cx="1314570" cy="138499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A7894-A78E-4B18-9BEA-8858C8A3F3D0}" type="slidenum">
              <a:rPr lang="en-US" altLang="ko-KR" sz="900" b="1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imes New Roman" pitchFamily="18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87358E-6427-441B-8205-DA7720A5E75B}"/>
              </a:ext>
            </a:extLst>
          </p:cNvPr>
          <p:cNvGrpSpPr/>
          <p:nvPr userDrawn="1"/>
        </p:nvGrpSpPr>
        <p:grpSpPr>
          <a:xfrm>
            <a:off x="4500774" y="6645436"/>
            <a:ext cx="904453" cy="57150"/>
            <a:chOff x="3219996" y="10344150"/>
            <a:chExt cx="904453" cy="5715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CA26E69-A8B7-4723-B0BA-79C04826DC65}"/>
                </a:ext>
              </a:extLst>
            </p:cNvPr>
            <p:cNvSpPr/>
            <p:nvPr/>
          </p:nvSpPr>
          <p:spPr bwMode="auto">
            <a:xfrm>
              <a:off x="3997449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FE1627E-4D42-4ED6-B62F-335FE2C2E087}"/>
                </a:ext>
              </a:extLst>
            </p:cNvPr>
            <p:cNvSpPr/>
            <p:nvPr/>
          </p:nvSpPr>
          <p:spPr bwMode="auto">
            <a:xfrm>
              <a:off x="4067299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8AD4094-ECB8-4029-8FB7-F41F301EE732}"/>
                </a:ext>
              </a:extLst>
            </p:cNvPr>
            <p:cNvSpPr/>
            <p:nvPr/>
          </p:nvSpPr>
          <p:spPr bwMode="auto">
            <a:xfrm>
              <a:off x="3219996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0CF9F26-48D8-4A50-B1B2-5E0AA9F696B9}"/>
                </a:ext>
              </a:extLst>
            </p:cNvPr>
            <p:cNvSpPr/>
            <p:nvPr/>
          </p:nvSpPr>
          <p:spPr bwMode="auto">
            <a:xfrm>
              <a:off x="3291433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pic>
        <p:nvPicPr>
          <p:cNvPr id="33" name="그림 32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52BC13E-1C10-48C8-B3BF-2ABAD1E0BE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48" y="6580831"/>
            <a:ext cx="1508851" cy="222075"/>
          </a:xfrm>
          <a:prstGeom prst="rect">
            <a:avLst/>
          </a:prstGeom>
        </p:spPr>
      </p:pic>
      <p:pic>
        <p:nvPicPr>
          <p:cNvPr id="21" name="그림 44" descr="구름.png">
            <a:extLst>
              <a:ext uri="{FF2B5EF4-FFF2-40B4-BE49-F238E27FC236}">
                <a16:creationId xmlns:a16="http://schemas.microsoft.com/office/drawing/2014/main" id="{9E8F81B1-B94D-47A9-807B-8912DDDA51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10000" contrast="-10000"/>
          </a:blip>
          <a:srcRect l="18649" t="28793" r="20287" b="24821"/>
          <a:stretch>
            <a:fillRect/>
          </a:stretch>
        </p:blipFill>
        <p:spPr bwMode="auto">
          <a:xfrm>
            <a:off x="4681824" y="1438860"/>
            <a:ext cx="5034331" cy="240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44" descr="구름.png">
            <a:extLst>
              <a:ext uri="{FF2B5EF4-FFF2-40B4-BE49-F238E27FC236}">
                <a16:creationId xmlns:a16="http://schemas.microsoft.com/office/drawing/2014/main" id="{DFC411C2-AB60-487B-B7E1-84A9DE87A0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10000" contrast="-10000"/>
          </a:blip>
          <a:srcRect l="37021" t="28793" r="18649" b="24821"/>
          <a:stretch>
            <a:fillRect/>
          </a:stretch>
        </p:blipFill>
        <p:spPr bwMode="auto">
          <a:xfrm>
            <a:off x="215465" y="1416931"/>
            <a:ext cx="3333360" cy="18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32621B-7443-4CC1-B740-0DA2E2BBF203}"/>
              </a:ext>
            </a:extLst>
          </p:cNvPr>
          <p:cNvSpPr txBox="1"/>
          <p:nvPr userDrawn="1"/>
        </p:nvSpPr>
        <p:spPr>
          <a:xfrm>
            <a:off x="194774" y="6564635"/>
            <a:ext cx="2103474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"/>
          </a:bodyPr>
          <a:lstStyle/>
          <a:p>
            <a:r>
              <a:rPr lang="ko-KR" altLang="en-US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chemeClr val="bg1">
                      <a:alpha val="47000"/>
                    </a:schemeClr>
                  </a:glow>
                </a:effectLst>
                <a:latin typeface="나눔바른고딕"/>
                <a:ea typeface="나눔바른고딕"/>
              </a:rPr>
              <a:t>이기종 스토리지 통합 모니터링 솔루션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2719C22-F6AE-4870-BC68-BD67A5505725}"/>
              </a:ext>
            </a:extLst>
          </p:cNvPr>
          <p:cNvGrpSpPr/>
          <p:nvPr userDrawn="1"/>
        </p:nvGrpSpPr>
        <p:grpSpPr>
          <a:xfrm>
            <a:off x="215744" y="943814"/>
            <a:ext cx="9500198" cy="900467"/>
            <a:chOff x="215744" y="943814"/>
            <a:chExt cx="9500198" cy="900467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3585EB6-A668-4187-8F9E-2BDDA50CDAF4}"/>
                </a:ext>
              </a:extLst>
            </p:cNvPr>
            <p:cNvSpPr/>
            <p:nvPr userDrawn="1"/>
          </p:nvSpPr>
          <p:spPr>
            <a:xfrm>
              <a:off x="217717" y="1037181"/>
              <a:ext cx="596401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35" name="직사각형 75">
              <a:extLst>
                <a:ext uri="{FF2B5EF4-FFF2-40B4-BE49-F238E27FC236}">
                  <a16:creationId xmlns:a16="http://schemas.microsoft.com/office/drawing/2014/main" id="{C37C47EE-07EC-45D7-8245-5BC7F68E83B0}"/>
                </a:ext>
              </a:extLst>
            </p:cNvPr>
            <p:cNvSpPr/>
            <p:nvPr userDrawn="1"/>
          </p:nvSpPr>
          <p:spPr>
            <a:xfrm>
              <a:off x="6181726" y="973997"/>
              <a:ext cx="3532130" cy="108903"/>
            </a:xfrm>
            <a:custGeom>
              <a:avLst/>
              <a:gdLst/>
              <a:ahLst/>
              <a:cxnLst/>
              <a:rect l="l" t="t" r="r" b="b"/>
              <a:pathLst>
                <a:path w="3532130" h="108903">
                  <a:moveTo>
                    <a:pt x="3334676" y="0"/>
                  </a:moveTo>
                  <a:lnTo>
                    <a:pt x="3520329" y="0"/>
                  </a:lnTo>
                  <a:cubicBezTo>
                    <a:pt x="3526847" y="0"/>
                    <a:pt x="3532130" y="5283"/>
                    <a:pt x="3532130" y="11801"/>
                  </a:cubicBezTo>
                  <a:lnTo>
                    <a:pt x="3532130" y="70803"/>
                  </a:lnTo>
                  <a:lnTo>
                    <a:pt x="3529923" y="70803"/>
                  </a:lnTo>
                  <a:lnTo>
                    <a:pt x="3529923" y="108903"/>
                  </a:lnTo>
                  <a:lnTo>
                    <a:pt x="0" y="108903"/>
                  </a:lnTo>
                  <a:lnTo>
                    <a:pt x="0" y="63184"/>
                  </a:lnTo>
                  <a:lnTo>
                    <a:pt x="3267948" y="63184"/>
                  </a:lnTo>
                  <a:lnTo>
                    <a:pt x="3325381" y="5751"/>
                  </a:lnTo>
                  <a:cubicBezTo>
                    <a:pt x="3326890" y="2134"/>
                    <a:pt x="3330534" y="0"/>
                    <a:pt x="3334676" y="0"/>
                  </a:cubicBez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06F8471-D6AA-4905-B983-B001EB80CBB8}"/>
                </a:ext>
              </a:extLst>
            </p:cNvPr>
            <p:cNvSpPr/>
            <p:nvPr userDrawn="1"/>
          </p:nvSpPr>
          <p:spPr>
            <a:xfrm>
              <a:off x="1003942" y="965453"/>
              <a:ext cx="8712000" cy="720000"/>
            </a:xfrm>
            <a:prstGeom prst="rect">
              <a:avLst/>
            </a:prstGeom>
            <a:solidFill>
              <a:srgbClr val="518ABE"/>
            </a:solidFill>
          </p:spPr>
          <p:txBody>
            <a:bodyPr wrap="square" lIns="288000" tIns="72000" bIns="72000" anchor="t" anchorCtr="0">
              <a:spAutoFit/>
              <a:scene3d>
                <a:camera prst="orthographicFront"/>
                <a:lightRig rig="threePt" dir="t"/>
              </a:scene3d>
              <a:sp3d contourW="6350"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26B2C8C-7B93-4886-B68E-0DC7E57C77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6" y="965455"/>
              <a:ext cx="6048000" cy="96119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376DD1C0-C7AA-49CE-8047-2300271DCB37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4" y="965455"/>
              <a:ext cx="6048000" cy="92514"/>
            </a:xfrm>
            <a:prstGeom prst="rect">
              <a:avLst/>
            </a:prstGeom>
          </p:spPr>
        </p:pic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7DACBE68-911A-45FD-AB08-B80081983986}"/>
                </a:ext>
              </a:extLst>
            </p:cNvPr>
            <p:cNvGrpSpPr/>
            <p:nvPr userDrawn="1"/>
          </p:nvGrpSpPr>
          <p:grpSpPr>
            <a:xfrm>
              <a:off x="215746" y="943814"/>
              <a:ext cx="883589" cy="900467"/>
              <a:chOff x="215746" y="1007877"/>
              <a:chExt cx="883589" cy="559508"/>
            </a:xfrm>
          </p:grpSpPr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B7C96E9B-88AE-449E-B660-27F0612C1236}"/>
                  </a:ext>
                </a:extLst>
              </p:cNvPr>
              <p:cNvGrpSpPr/>
              <p:nvPr/>
            </p:nvGrpSpPr>
            <p:grpSpPr>
              <a:xfrm>
                <a:off x="215746" y="1007877"/>
                <a:ext cx="883589" cy="60066"/>
                <a:chOff x="1600200" y="2514600"/>
                <a:chExt cx="1727200" cy="977900"/>
              </a:xfrm>
            </p:grpSpPr>
            <p:sp>
              <p:nvSpPr>
                <p:cNvPr id="45" name="순서도: 수동 입력 44">
                  <a:extLst>
                    <a:ext uri="{FF2B5EF4-FFF2-40B4-BE49-F238E27FC236}">
                      <a16:creationId xmlns:a16="http://schemas.microsoft.com/office/drawing/2014/main" id="{D189E625-8770-48CF-A438-7AD6E03F037D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  <a:alpha val="8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6" name="순서도: 수동 입력 45">
                  <a:extLst>
                    <a:ext uri="{FF2B5EF4-FFF2-40B4-BE49-F238E27FC236}">
                      <a16:creationId xmlns:a16="http://schemas.microsoft.com/office/drawing/2014/main" id="{13759B3B-684A-47D7-B292-59414C4D1DD4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5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8BF00709-261D-419B-BBBC-C2F20A078DCA}"/>
                  </a:ext>
                </a:extLst>
              </p:cNvPr>
              <p:cNvGrpSpPr/>
              <p:nvPr/>
            </p:nvGrpSpPr>
            <p:grpSpPr>
              <a:xfrm flipV="1">
                <a:off x="215746" y="1067904"/>
                <a:ext cx="883588" cy="499481"/>
                <a:chOff x="1600200" y="2154042"/>
                <a:chExt cx="1727198" cy="1338334"/>
              </a:xfrm>
            </p:grpSpPr>
            <p:sp>
              <p:nvSpPr>
                <p:cNvPr id="43" name="순서도: 수동 입력 42">
                  <a:extLst>
                    <a:ext uri="{FF2B5EF4-FFF2-40B4-BE49-F238E27FC236}">
                      <a16:creationId xmlns:a16="http://schemas.microsoft.com/office/drawing/2014/main" id="{D65F556A-DE2C-4175-B5C3-9D82174EF68C}"/>
                    </a:ext>
                  </a:extLst>
                </p:cNvPr>
                <p:cNvSpPr/>
                <p:nvPr/>
              </p:nvSpPr>
              <p:spPr>
                <a:xfrm>
                  <a:off x="1600200" y="2154042"/>
                  <a:ext cx="1193800" cy="1338334"/>
                </a:xfrm>
                <a:prstGeom prst="flowChartManualInpu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4" name="순서도: 수동 입력 43">
                  <a:extLst>
                    <a:ext uri="{FF2B5EF4-FFF2-40B4-BE49-F238E27FC236}">
                      <a16:creationId xmlns:a16="http://schemas.microsoft.com/office/drawing/2014/main" id="{3D4037B2-6A06-4EDA-B7F7-03663ED0DDA0}"/>
                    </a:ext>
                  </a:extLst>
                </p:cNvPr>
                <p:cNvSpPr/>
                <p:nvPr/>
              </p:nvSpPr>
              <p:spPr>
                <a:xfrm flipH="1">
                  <a:off x="2793998" y="2154052"/>
                  <a:ext cx="533400" cy="1338309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418629DF-EDB7-4B05-AE96-A3EF8B4126DD}"/>
                  </a:ext>
                </a:extLst>
              </p:cNvPr>
              <p:cNvSpPr/>
              <p:nvPr/>
            </p:nvSpPr>
            <p:spPr>
              <a:xfrm>
                <a:off x="272185" y="1163093"/>
                <a:ext cx="827150" cy="1147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6350">
                  <a:bevelT w="0" h="0"/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KEY</a:t>
                </a:r>
                <a:r>
                  <a:rPr lang="ko-KR" altLang="en-US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 </a:t>
                </a: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POINT</a:t>
                </a:r>
                <a:endParaRPr kumimoji="0" lang="ko-KR" altLang="en-US" sz="1200" b="1" i="0" u="none" strike="noStrike" kern="0" cap="none" spc="0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고도 B" panose="02000503000000020004" pitchFamily="2" charset="-127"/>
                </a:endParaRPr>
              </a:p>
            </p:txBody>
          </p:sp>
        </p:grp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42A32A2-2413-4924-AFBD-2F430E0B2935}"/>
              </a:ext>
            </a:extLst>
          </p:cNvPr>
          <p:cNvSpPr/>
          <p:nvPr userDrawn="1"/>
        </p:nvSpPr>
        <p:spPr>
          <a:xfrm>
            <a:off x="221286" y="1586"/>
            <a:ext cx="76823" cy="972000"/>
          </a:xfrm>
          <a:prstGeom prst="rect">
            <a:avLst/>
          </a:prstGeom>
          <a:solidFill>
            <a:srgbClr val="2D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E6230AEC-08AA-44FE-B24F-3EB06E6244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686" y="542900"/>
            <a:ext cx="9729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0A24A9-2200-4DFE-A944-BEE88111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611876"/>
          </a:xfrm>
          <a:prstGeom prst="rect">
            <a:avLst/>
          </a:prstGeom>
        </p:spPr>
      </p:pic>
      <p:sp>
        <p:nvSpPr>
          <p:cNvPr id="9" name="직사각형 46">
            <a:extLst>
              <a:ext uri="{FF2B5EF4-FFF2-40B4-BE49-F238E27FC236}">
                <a16:creationId xmlns:a16="http://schemas.microsoft.com/office/drawing/2014/main" id="{5C97848E-9BEF-4427-A707-BCB50C0688AD}"/>
              </a:ext>
            </a:extLst>
          </p:cNvPr>
          <p:cNvSpPr/>
          <p:nvPr userDrawn="1"/>
        </p:nvSpPr>
        <p:spPr>
          <a:xfrm>
            <a:off x="5439980" y="2599545"/>
            <a:ext cx="4271472" cy="3869969"/>
          </a:xfrm>
          <a:custGeom>
            <a:avLst/>
            <a:gdLst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0 w 4227929"/>
              <a:gd name="connsiteY3" fmla="*/ 3691806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111815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29029 w 4227929"/>
              <a:gd name="connsiteY3" fmla="*/ 3807920 h 3836948"/>
              <a:gd name="connsiteX4" fmla="*/ 0 w 4227929"/>
              <a:gd name="connsiteY4" fmla="*/ 145142 h 3836948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14514 w 4227929"/>
              <a:gd name="connsiteY3" fmla="*/ 3720835 h 3836948"/>
              <a:gd name="connsiteX4" fmla="*/ 0 w 4227929"/>
              <a:gd name="connsiteY4" fmla="*/ 145142 h 3836948"/>
              <a:gd name="connsiteX0" fmla="*/ 0 w 4213415"/>
              <a:gd name="connsiteY0" fmla="*/ 145142 h 3836948"/>
              <a:gd name="connsiteX1" fmla="*/ 4068272 w 4213415"/>
              <a:gd name="connsiteY1" fmla="*/ 0 h 3836948"/>
              <a:gd name="connsiteX2" fmla="*/ 4213415 w 4213415"/>
              <a:gd name="connsiteY2" fmla="*/ 3836948 h 3836948"/>
              <a:gd name="connsiteX3" fmla="*/ 0 w 4213415"/>
              <a:gd name="connsiteY3" fmla="*/ 3720835 h 3836948"/>
              <a:gd name="connsiteX4" fmla="*/ 0 w 4213415"/>
              <a:gd name="connsiteY4" fmla="*/ 145142 h 3836948"/>
              <a:gd name="connsiteX0" fmla="*/ 0 w 4213415"/>
              <a:gd name="connsiteY0" fmla="*/ 178163 h 3869969"/>
              <a:gd name="connsiteX1" fmla="*/ 4068272 w 4213415"/>
              <a:gd name="connsiteY1" fmla="*/ 33021 h 3869969"/>
              <a:gd name="connsiteX2" fmla="*/ 3970591 w 4213415"/>
              <a:gd name="connsiteY2" fmla="*/ 3447 h 3869969"/>
              <a:gd name="connsiteX3" fmla="*/ 4213415 w 4213415"/>
              <a:gd name="connsiteY3" fmla="*/ 3869969 h 3869969"/>
              <a:gd name="connsiteX4" fmla="*/ 0 w 4213415"/>
              <a:gd name="connsiteY4" fmla="*/ 3753856 h 3869969"/>
              <a:gd name="connsiteX5" fmla="*/ 0 w 4213415"/>
              <a:gd name="connsiteY5" fmla="*/ 178163 h 3869969"/>
              <a:gd name="connsiteX0" fmla="*/ 58057 w 4271472"/>
              <a:gd name="connsiteY0" fmla="*/ 178163 h 3869969"/>
              <a:gd name="connsiteX1" fmla="*/ 4126329 w 4271472"/>
              <a:gd name="connsiteY1" fmla="*/ 33021 h 3869969"/>
              <a:gd name="connsiteX2" fmla="*/ 4028648 w 4271472"/>
              <a:gd name="connsiteY2" fmla="*/ 3447 h 3869969"/>
              <a:gd name="connsiteX3" fmla="*/ 4271472 w 4271472"/>
              <a:gd name="connsiteY3" fmla="*/ 3869969 h 3869969"/>
              <a:gd name="connsiteX4" fmla="*/ 0 w 4271472"/>
              <a:gd name="connsiteY4" fmla="*/ 3681285 h 3869969"/>
              <a:gd name="connsiteX5" fmla="*/ 58057 w 4271472"/>
              <a:gd name="connsiteY5" fmla="*/ 178163 h 386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472" h="3869969">
                <a:moveTo>
                  <a:pt x="58057" y="178163"/>
                </a:moveTo>
                <a:lnTo>
                  <a:pt x="4126329" y="33021"/>
                </a:lnTo>
                <a:cubicBezTo>
                  <a:pt x="4122797" y="52191"/>
                  <a:pt x="4032180" y="-15723"/>
                  <a:pt x="4028648" y="3447"/>
                </a:cubicBezTo>
                <a:lnTo>
                  <a:pt x="4271472" y="3869969"/>
                </a:lnTo>
                <a:lnTo>
                  <a:pt x="0" y="3681285"/>
                </a:lnTo>
                <a:lnTo>
                  <a:pt x="58057" y="178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330200">
              <a:schemeClr val="tx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55A095-5F29-48BA-9A40-13BFB4B82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6474888"/>
            <a:ext cx="9513013" cy="16643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A46C4-AC99-4CC1-9285-11A8C165B560}"/>
              </a:ext>
            </a:extLst>
          </p:cNvPr>
          <p:cNvSpPr/>
          <p:nvPr userDrawn="1"/>
        </p:nvSpPr>
        <p:spPr>
          <a:xfrm>
            <a:off x="217715" y="1068967"/>
            <a:ext cx="9493509" cy="5400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B77221-31DC-4128-BD98-FD592C55DDD3}"/>
              </a:ext>
            </a:extLst>
          </p:cNvPr>
          <p:cNvSpPr/>
          <p:nvPr userDrawn="1"/>
        </p:nvSpPr>
        <p:spPr>
          <a:xfrm>
            <a:off x="217717" y="1037181"/>
            <a:ext cx="596401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6" name="직사각형 75">
            <a:extLst>
              <a:ext uri="{FF2B5EF4-FFF2-40B4-BE49-F238E27FC236}">
                <a16:creationId xmlns:a16="http://schemas.microsoft.com/office/drawing/2014/main" id="{5CB1EF1A-F70F-4CD6-8EB9-78D2F5EE6873}"/>
              </a:ext>
            </a:extLst>
          </p:cNvPr>
          <p:cNvSpPr/>
          <p:nvPr userDrawn="1"/>
        </p:nvSpPr>
        <p:spPr>
          <a:xfrm>
            <a:off x="6181726" y="973997"/>
            <a:ext cx="3532130" cy="108903"/>
          </a:xfrm>
          <a:custGeom>
            <a:avLst/>
            <a:gdLst/>
            <a:ahLst/>
            <a:cxnLst/>
            <a:rect l="l" t="t" r="r" b="b"/>
            <a:pathLst>
              <a:path w="3532130" h="108903">
                <a:moveTo>
                  <a:pt x="3334676" y="0"/>
                </a:moveTo>
                <a:lnTo>
                  <a:pt x="3520329" y="0"/>
                </a:lnTo>
                <a:cubicBezTo>
                  <a:pt x="3526847" y="0"/>
                  <a:pt x="3532130" y="5283"/>
                  <a:pt x="3532130" y="11801"/>
                </a:cubicBezTo>
                <a:lnTo>
                  <a:pt x="3532130" y="70803"/>
                </a:lnTo>
                <a:lnTo>
                  <a:pt x="3529923" y="70803"/>
                </a:lnTo>
                <a:lnTo>
                  <a:pt x="3529923" y="108903"/>
                </a:lnTo>
                <a:lnTo>
                  <a:pt x="0" y="108903"/>
                </a:lnTo>
                <a:lnTo>
                  <a:pt x="0" y="63184"/>
                </a:lnTo>
                <a:lnTo>
                  <a:pt x="3267948" y="63184"/>
                </a:lnTo>
                <a:lnTo>
                  <a:pt x="3325381" y="5751"/>
                </a:lnTo>
                <a:cubicBezTo>
                  <a:pt x="3326890" y="2134"/>
                  <a:pt x="3330534" y="0"/>
                  <a:pt x="3334676" y="0"/>
                </a:cubicBez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텍스트 개체 틀 11">
            <a:extLst>
              <a:ext uri="{FF2B5EF4-FFF2-40B4-BE49-F238E27FC236}">
                <a16:creationId xmlns:a16="http://schemas.microsoft.com/office/drawing/2014/main" id="{843A7B65-4715-4438-B72D-D3461A8BC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38" y="424554"/>
            <a:ext cx="1855636" cy="490904"/>
          </a:xfrm>
          <a:prstGeom prst="rect">
            <a:avLst/>
          </a:prstGeom>
          <a:effectLst>
            <a:glow rad="127000">
              <a:schemeClr val="bg1">
                <a:alpha val="50000"/>
              </a:schemeClr>
            </a:glow>
          </a:effectLst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>
              <a:buNone/>
              <a:defRPr sz="2800" b="1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66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나눔바른고딕"/>
                <a:ea typeface="나눔바른고딕"/>
              </a:defRPr>
            </a:lvl1pPr>
            <a:lvl2pPr marL="478906" indent="0">
              <a:buNone/>
              <a:defRPr sz="1400"/>
            </a:lvl2pPr>
            <a:lvl3pPr marL="957811" indent="0">
              <a:buNone/>
              <a:defRPr sz="1400"/>
            </a:lvl3pPr>
            <a:lvl4pPr marL="1436716" indent="0">
              <a:buNone/>
              <a:defRPr sz="1400"/>
            </a:lvl4pPr>
            <a:lvl5pPr marL="1915621" indent="0">
              <a:buNone/>
              <a:defRPr sz="1400"/>
            </a:lvl5pPr>
          </a:lstStyle>
          <a:p>
            <a:pPr lvl="0"/>
            <a:r>
              <a:rPr lang="ko-KR" altLang="en-US" dirty="0"/>
              <a:t>중 제목 입력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86B733FC-71EC-498E-A959-66EAD88B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107" y="114585"/>
            <a:ext cx="2038604" cy="244682"/>
          </a:xfrm>
          <a:prstGeom prst="rect">
            <a:avLst/>
          </a:prstGeom>
          <a:solidFill>
            <a:srgbClr val="2D5578"/>
          </a:solidFill>
        </p:spPr>
        <p:txBody>
          <a:bodyPr wrap="none" lIns="108000" rIns="144000">
            <a:spAutoFit/>
            <a:scene3d>
              <a:camera prst="orthographicFront"/>
              <a:lightRig rig="threePt" dir="t"/>
            </a:scene3d>
            <a:sp3d contourW="1270"/>
          </a:bodyPr>
          <a:lstStyle>
            <a:lvl1pPr marL="0" indent="0" algn="l">
              <a:buNone/>
              <a:defRPr lang="ko-KR" altLang="en-US" sz="1100" b="1" kern="1200" baseline="0" dirty="0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2pPr>
            <a:lvl3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3pPr>
            <a:lvl4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4pPr>
            <a:lvl5pPr marL="0" indent="0">
              <a:buNone/>
              <a:defRPr sz="1100" baseline="0">
                <a:solidFill>
                  <a:schemeClr val="bg1"/>
                </a:solidFill>
                <a:latin typeface="Segoe UI Semibold" panose="020B0702040204020203" pitchFamily="34" charset="0"/>
                <a:ea typeface="다음_SemiBold" panose="02000700060000000000" pitchFamily="2" charset="-127"/>
              </a:defRPr>
            </a:lvl5pPr>
          </a:lstStyle>
          <a:p>
            <a:pPr marL="0" lvl="0" indent="0" algn="l" defTabSz="957811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장 제목 입력  ▶  대 제목 입력</a:t>
            </a:r>
          </a:p>
        </p:txBody>
      </p:sp>
      <p:sp>
        <p:nvSpPr>
          <p:cNvPr id="24" name="슬라이드 번호 개체 틀 2">
            <a:extLst>
              <a:ext uri="{FF2B5EF4-FFF2-40B4-BE49-F238E27FC236}">
                <a16:creationId xmlns:a16="http://schemas.microsoft.com/office/drawing/2014/main" id="{E05D77C5-2D00-401F-8AAF-57EAB4AE4BDB}"/>
              </a:ext>
            </a:extLst>
          </p:cNvPr>
          <p:cNvSpPr txBox="1">
            <a:spLocks/>
          </p:cNvSpPr>
          <p:nvPr userDrawn="1"/>
        </p:nvSpPr>
        <p:spPr>
          <a:xfrm>
            <a:off x="4295715" y="6604762"/>
            <a:ext cx="1314570" cy="138499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A7894-A78E-4B18-9BEA-8858C8A3F3D0}" type="slidenum">
              <a:rPr lang="en-US" altLang="ko-KR" sz="900" b="1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imes New Roman" pitchFamily="18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87358E-6427-441B-8205-DA7720A5E75B}"/>
              </a:ext>
            </a:extLst>
          </p:cNvPr>
          <p:cNvGrpSpPr/>
          <p:nvPr userDrawn="1"/>
        </p:nvGrpSpPr>
        <p:grpSpPr>
          <a:xfrm>
            <a:off x="4500774" y="6645436"/>
            <a:ext cx="904453" cy="57150"/>
            <a:chOff x="3219996" y="10344150"/>
            <a:chExt cx="904453" cy="5715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CA26E69-A8B7-4723-B0BA-79C04826DC65}"/>
                </a:ext>
              </a:extLst>
            </p:cNvPr>
            <p:cNvSpPr/>
            <p:nvPr/>
          </p:nvSpPr>
          <p:spPr bwMode="auto">
            <a:xfrm>
              <a:off x="3997449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FE1627E-4D42-4ED6-B62F-335FE2C2E087}"/>
                </a:ext>
              </a:extLst>
            </p:cNvPr>
            <p:cNvSpPr/>
            <p:nvPr/>
          </p:nvSpPr>
          <p:spPr bwMode="auto">
            <a:xfrm>
              <a:off x="4067299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8AD4094-ECB8-4029-8FB7-F41F301EE732}"/>
                </a:ext>
              </a:extLst>
            </p:cNvPr>
            <p:cNvSpPr/>
            <p:nvPr/>
          </p:nvSpPr>
          <p:spPr bwMode="auto">
            <a:xfrm>
              <a:off x="3219996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0CF9F26-48D8-4A50-B1B2-5E0AA9F696B9}"/>
                </a:ext>
              </a:extLst>
            </p:cNvPr>
            <p:cNvSpPr/>
            <p:nvPr/>
          </p:nvSpPr>
          <p:spPr bwMode="auto">
            <a:xfrm>
              <a:off x="3291433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pic>
        <p:nvPicPr>
          <p:cNvPr id="33" name="그림 32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52BC13E-1C10-48C8-B3BF-2ABAD1E0BE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48" y="6580831"/>
            <a:ext cx="1508851" cy="22207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6FED5F5-A391-41F8-8664-2D368127C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2198" r="2314" b="48944"/>
          <a:stretch/>
        </p:blipFill>
        <p:spPr>
          <a:xfrm rot="10800000" flipH="1">
            <a:off x="4643106" y="3468712"/>
            <a:ext cx="5068118" cy="2999219"/>
          </a:xfrm>
          <a:prstGeom prst="rect">
            <a:avLst/>
          </a:prstGeom>
          <a:ln>
            <a:noFill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95314D7-6429-4126-AE5F-308888DE9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29" t="2198" r="2314" b="48944"/>
          <a:stretch/>
        </p:blipFill>
        <p:spPr>
          <a:xfrm flipH="1">
            <a:off x="217715" y="1504134"/>
            <a:ext cx="5068118" cy="2999219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D8C34D-EA74-4F60-90CC-E7E649F231AC}"/>
              </a:ext>
            </a:extLst>
          </p:cNvPr>
          <p:cNvSpPr txBox="1"/>
          <p:nvPr userDrawn="1"/>
        </p:nvSpPr>
        <p:spPr>
          <a:xfrm>
            <a:off x="194774" y="6564635"/>
            <a:ext cx="2103474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"/>
          </a:bodyPr>
          <a:lstStyle/>
          <a:p>
            <a:r>
              <a:rPr lang="ko-KR" altLang="en-US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chemeClr val="bg1">
                      <a:alpha val="47000"/>
                    </a:schemeClr>
                  </a:glow>
                </a:effectLst>
                <a:latin typeface="나눔바른고딕"/>
                <a:ea typeface="나눔바른고딕"/>
              </a:rPr>
              <a:t>이기종 스토리지 통합 모니터링 솔루션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1F3B44F-297B-40FE-8B59-EBF8A858A0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686" y="542900"/>
            <a:ext cx="972974" cy="288000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5B968723-FB0D-4605-AA15-A11DBBE0FA68}"/>
              </a:ext>
            </a:extLst>
          </p:cNvPr>
          <p:cNvGrpSpPr/>
          <p:nvPr userDrawn="1"/>
        </p:nvGrpSpPr>
        <p:grpSpPr>
          <a:xfrm>
            <a:off x="215744" y="943816"/>
            <a:ext cx="9500198" cy="684000"/>
            <a:chOff x="215744" y="943816"/>
            <a:chExt cx="9500198" cy="6840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914FD8-561E-4BBB-9969-F25C6A45D611}"/>
                </a:ext>
              </a:extLst>
            </p:cNvPr>
            <p:cNvSpPr/>
            <p:nvPr userDrawn="1"/>
          </p:nvSpPr>
          <p:spPr>
            <a:xfrm>
              <a:off x="217717" y="1037181"/>
              <a:ext cx="596401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36" name="직사각형 75">
              <a:extLst>
                <a:ext uri="{FF2B5EF4-FFF2-40B4-BE49-F238E27FC236}">
                  <a16:creationId xmlns:a16="http://schemas.microsoft.com/office/drawing/2014/main" id="{08550C85-C0CB-4666-8661-1312E663ACA6}"/>
                </a:ext>
              </a:extLst>
            </p:cNvPr>
            <p:cNvSpPr/>
            <p:nvPr userDrawn="1"/>
          </p:nvSpPr>
          <p:spPr>
            <a:xfrm>
              <a:off x="6181726" y="973997"/>
              <a:ext cx="3532130" cy="108903"/>
            </a:xfrm>
            <a:custGeom>
              <a:avLst/>
              <a:gdLst/>
              <a:ahLst/>
              <a:cxnLst/>
              <a:rect l="l" t="t" r="r" b="b"/>
              <a:pathLst>
                <a:path w="3532130" h="108903">
                  <a:moveTo>
                    <a:pt x="3334676" y="0"/>
                  </a:moveTo>
                  <a:lnTo>
                    <a:pt x="3520329" y="0"/>
                  </a:lnTo>
                  <a:cubicBezTo>
                    <a:pt x="3526847" y="0"/>
                    <a:pt x="3532130" y="5283"/>
                    <a:pt x="3532130" y="11801"/>
                  </a:cubicBezTo>
                  <a:lnTo>
                    <a:pt x="3532130" y="70803"/>
                  </a:lnTo>
                  <a:lnTo>
                    <a:pt x="3529923" y="70803"/>
                  </a:lnTo>
                  <a:lnTo>
                    <a:pt x="3529923" y="108903"/>
                  </a:lnTo>
                  <a:lnTo>
                    <a:pt x="0" y="108903"/>
                  </a:lnTo>
                  <a:lnTo>
                    <a:pt x="0" y="63184"/>
                  </a:lnTo>
                  <a:lnTo>
                    <a:pt x="3267948" y="63184"/>
                  </a:lnTo>
                  <a:lnTo>
                    <a:pt x="3325381" y="5751"/>
                  </a:lnTo>
                  <a:cubicBezTo>
                    <a:pt x="3326890" y="2134"/>
                    <a:pt x="3330534" y="0"/>
                    <a:pt x="3334676" y="0"/>
                  </a:cubicBez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5C63B0A-AC82-4859-A417-270CCA87AD90}"/>
                </a:ext>
              </a:extLst>
            </p:cNvPr>
            <p:cNvSpPr/>
            <p:nvPr userDrawn="1"/>
          </p:nvSpPr>
          <p:spPr>
            <a:xfrm>
              <a:off x="1003942" y="965453"/>
              <a:ext cx="8712000" cy="540000"/>
            </a:xfrm>
            <a:prstGeom prst="rect">
              <a:avLst/>
            </a:prstGeom>
            <a:solidFill>
              <a:srgbClr val="518ABE"/>
            </a:solidFill>
          </p:spPr>
          <p:txBody>
            <a:bodyPr wrap="square" lIns="288000" tIns="72000" bIns="72000" anchor="t" anchorCtr="0">
              <a:spAutoFit/>
              <a:scene3d>
                <a:camera prst="orthographicFront"/>
                <a:lightRig rig="threePt" dir="t"/>
              </a:scene3d>
              <a:sp3d contourW="6350"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33C761A-C53E-411A-8C44-C1338B6078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6" y="965455"/>
              <a:ext cx="6048000" cy="96119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019229C5-B41B-48FA-878D-40AFF57D236D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4" y="965455"/>
              <a:ext cx="6048000" cy="92514"/>
            </a:xfrm>
            <a:prstGeom prst="rect">
              <a:avLst/>
            </a:prstGeom>
          </p:spPr>
        </p:pic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AC6282DB-A125-47F8-B7B7-3316C5983443}"/>
                </a:ext>
              </a:extLst>
            </p:cNvPr>
            <p:cNvGrpSpPr/>
            <p:nvPr userDrawn="1"/>
          </p:nvGrpSpPr>
          <p:grpSpPr>
            <a:xfrm>
              <a:off x="215746" y="943816"/>
              <a:ext cx="883589" cy="684000"/>
              <a:chOff x="215746" y="1007877"/>
              <a:chExt cx="883589" cy="425005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7E259672-7CD8-479A-9B88-D47B72D4D8FB}"/>
                  </a:ext>
                </a:extLst>
              </p:cNvPr>
              <p:cNvGrpSpPr/>
              <p:nvPr/>
            </p:nvGrpSpPr>
            <p:grpSpPr>
              <a:xfrm>
                <a:off x="215746" y="1007877"/>
                <a:ext cx="883589" cy="60066"/>
                <a:chOff x="1600200" y="2514600"/>
                <a:chExt cx="1727200" cy="977900"/>
              </a:xfrm>
            </p:grpSpPr>
            <p:sp>
              <p:nvSpPr>
                <p:cNvPr id="46" name="순서도: 수동 입력 45">
                  <a:extLst>
                    <a:ext uri="{FF2B5EF4-FFF2-40B4-BE49-F238E27FC236}">
                      <a16:creationId xmlns:a16="http://schemas.microsoft.com/office/drawing/2014/main" id="{F2CC588E-6BD3-4D2B-8B2C-D43BA1F89700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  <a:alpha val="8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7" name="순서도: 수동 입력 46">
                  <a:extLst>
                    <a:ext uri="{FF2B5EF4-FFF2-40B4-BE49-F238E27FC236}">
                      <a16:creationId xmlns:a16="http://schemas.microsoft.com/office/drawing/2014/main" id="{B7BDAD16-6545-41D6-8F32-F6316AB66131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5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7077D2E3-3577-4752-B037-489D1814F55F}"/>
                  </a:ext>
                </a:extLst>
              </p:cNvPr>
              <p:cNvGrpSpPr/>
              <p:nvPr/>
            </p:nvGrpSpPr>
            <p:grpSpPr>
              <a:xfrm flipV="1">
                <a:off x="215746" y="1067943"/>
                <a:ext cx="883589" cy="364939"/>
                <a:chOff x="1600200" y="2514600"/>
                <a:chExt cx="1727200" cy="977900"/>
              </a:xfrm>
            </p:grpSpPr>
            <p:sp>
              <p:nvSpPr>
                <p:cNvPr id="44" name="순서도: 수동 입력 43">
                  <a:extLst>
                    <a:ext uri="{FF2B5EF4-FFF2-40B4-BE49-F238E27FC236}">
                      <a16:creationId xmlns:a16="http://schemas.microsoft.com/office/drawing/2014/main" id="{F1AF04CF-3CEF-4340-A7B2-50CF71580F2F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5" name="순서도: 수동 입력 44">
                  <a:extLst>
                    <a:ext uri="{FF2B5EF4-FFF2-40B4-BE49-F238E27FC236}">
                      <a16:creationId xmlns:a16="http://schemas.microsoft.com/office/drawing/2014/main" id="{C74FD79E-86D0-4342-AD15-9D953044898A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2E2CC4A3-030B-4AD4-A246-B90F599772E7}"/>
                  </a:ext>
                </a:extLst>
              </p:cNvPr>
              <p:cNvSpPr/>
              <p:nvPr/>
            </p:nvSpPr>
            <p:spPr>
              <a:xfrm>
                <a:off x="272185" y="1163093"/>
                <a:ext cx="827150" cy="1147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6350">
                  <a:bevelT w="0" h="0"/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KEY</a:t>
                </a:r>
                <a:r>
                  <a:rPr lang="ko-KR" altLang="en-US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 </a:t>
                </a: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POINT</a:t>
                </a:r>
                <a:endParaRPr kumimoji="0" lang="ko-KR" altLang="en-US" sz="1200" b="1" i="0" u="none" strike="noStrike" kern="0" cap="none" spc="0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고도 B" panose="02000503000000020004" pitchFamily="2" charset="-127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2C33319-6A3E-463D-AAB3-52FAE2B5C232}"/>
              </a:ext>
            </a:extLst>
          </p:cNvPr>
          <p:cNvSpPr/>
          <p:nvPr userDrawn="1"/>
        </p:nvSpPr>
        <p:spPr>
          <a:xfrm>
            <a:off x="221286" y="1586"/>
            <a:ext cx="76823" cy="972000"/>
          </a:xfrm>
          <a:prstGeom prst="rect">
            <a:avLst/>
          </a:prstGeom>
          <a:solidFill>
            <a:srgbClr val="2D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613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0A24A9-2200-4DFE-A944-BEE88111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611876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8048B849-7968-455C-BBF1-AAB831AD72AE}"/>
              </a:ext>
            </a:extLst>
          </p:cNvPr>
          <p:cNvSpPr/>
          <p:nvPr userDrawn="1"/>
        </p:nvSpPr>
        <p:spPr>
          <a:xfrm rot="21306467">
            <a:off x="271001" y="265184"/>
            <a:ext cx="1250377" cy="956864"/>
          </a:xfrm>
          <a:prstGeom prst="rect">
            <a:avLst/>
          </a:prstGeom>
          <a:gradFill>
            <a:gsLst>
              <a:gs pos="89000">
                <a:schemeClr val="bg1">
                  <a:lumMod val="95000"/>
                </a:schemeClr>
              </a:gs>
              <a:gs pos="12000">
                <a:schemeClr val="bg1"/>
              </a:gs>
            </a:gsLst>
            <a:lin ang="5280000" scaled="0"/>
          </a:gradFill>
          <a:ln>
            <a:noFill/>
          </a:ln>
          <a:effectLst>
            <a:outerShdw blurRad="101600" dist="38100" dir="16200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F1373D3-945F-4D67-AAA9-3035AB426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276439" y="276236"/>
            <a:ext cx="1235390" cy="531243"/>
          </a:xfrm>
          <a:prstGeom prst="rect">
            <a:avLst/>
          </a:prstGeom>
        </p:spPr>
      </p:pic>
      <p:sp>
        <p:nvSpPr>
          <p:cNvPr id="9" name="직사각형 46">
            <a:extLst>
              <a:ext uri="{FF2B5EF4-FFF2-40B4-BE49-F238E27FC236}">
                <a16:creationId xmlns:a16="http://schemas.microsoft.com/office/drawing/2014/main" id="{5C97848E-9BEF-4427-A707-BCB50C0688AD}"/>
              </a:ext>
            </a:extLst>
          </p:cNvPr>
          <p:cNvSpPr/>
          <p:nvPr userDrawn="1"/>
        </p:nvSpPr>
        <p:spPr>
          <a:xfrm>
            <a:off x="5439980" y="2599545"/>
            <a:ext cx="4271472" cy="3869969"/>
          </a:xfrm>
          <a:custGeom>
            <a:avLst/>
            <a:gdLst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0 w 4227929"/>
              <a:gd name="connsiteY3" fmla="*/ 3691806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227929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0 h 3691806"/>
              <a:gd name="connsiteX1" fmla="*/ 4111815 w 4227929"/>
              <a:gd name="connsiteY1" fmla="*/ 0 h 3691806"/>
              <a:gd name="connsiteX2" fmla="*/ 4227929 w 4227929"/>
              <a:gd name="connsiteY2" fmla="*/ 3691806 h 3691806"/>
              <a:gd name="connsiteX3" fmla="*/ 29029 w 4227929"/>
              <a:gd name="connsiteY3" fmla="*/ 3662778 h 3691806"/>
              <a:gd name="connsiteX4" fmla="*/ 0 w 4227929"/>
              <a:gd name="connsiteY4" fmla="*/ 0 h 3691806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29029 w 4227929"/>
              <a:gd name="connsiteY3" fmla="*/ 3807920 h 3836948"/>
              <a:gd name="connsiteX4" fmla="*/ 0 w 4227929"/>
              <a:gd name="connsiteY4" fmla="*/ 145142 h 3836948"/>
              <a:gd name="connsiteX0" fmla="*/ 0 w 4227929"/>
              <a:gd name="connsiteY0" fmla="*/ 145142 h 3836948"/>
              <a:gd name="connsiteX1" fmla="*/ 4082786 w 4227929"/>
              <a:gd name="connsiteY1" fmla="*/ 0 h 3836948"/>
              <a:gd name="connsiteX2" fmla="*/ 4227929 w 4227929"/>
              <a:gd name="connsiteY2" fmla="*/ 3836948 h 3836948"/>
              <a:gd name="connsiteX3" fmla="*/ 14514 w 4227929"/>
              <a:gd name="connsiteY3" fmla="*/ 3720835 h 3836948"/>
              <a:gd name="connsiteX4" fmla="*/ 0 w 4227929"/>
              <a:gd name="connsiteY4" fmla="*/ 145142 h 3836948"/>
              <a:gd name="connsiteX0" fmla="*/ 0 w 4213415"/>
              <a:gd name="connsiteY0" fmla="*/ 145142 h 3836948"/>
              <a:gd name="connsiteX1" fmla="*/ 4068272 w 4213415"/>
              <a:gd name="connsiteY1" fmla="*/ 0 h 3836948"/>
              <a:gd name="connsiteX2" fmla="*/ 4213415 w 4213415"/>
              <a:gd name="connsiteY2" fmla="*/ 3836948 h 3836948"/>
              <a:gd name="connsiteX3" fmla="*/ 0 w 4213415"/>
              <a:gd name="connsiteY3" fmla="*/ 3720835 h 3836948"/>
              <a:gd name="connsiteX4" fmla="*/ 0 w 4213415"/>
              <a:gd name="connsiteY4" fmla="*/ 145142 h 3836948"/>
              <a:gd name="connsiteX0" fmla="*/ 0 w 4213415"/>
              <a:gd name="connsiteY0" fmla="*/ 178163 h 3869969"/>
              <a:gd name="connsiteX1" fmla="*/ 4068272 w 4213415"/>
              <a:gd name="connsiteY1" fmla="*/ 33021 h 3869969"/>
              <a:gd name="connsiteX2" fmla="*/ 3970591 w 4213415"/>
              <a:gd name="connsiteY2" fmla="*/ 3447 h 3869969"/>
              <a:gd name="connsiteX3" fmla="*/ 4213415 w 4213415"/>
              <a:gd name="connsiteY3" fmla="*/ 3869969 h 3869969"/>
              <a:gd name="connsiteX4" fmla="*/ 0 w 4213415"/>
              <a:gd name="connsiteY4" fmla="*/ 3753856 h 3869969"/>
              <a:gd name="connsiteX5" fmla="*/ 0 w 4213415"/>
              <a:gd name="connsiteY5" fmla="*/ 178163 h 3869969"/>
              <a:gd name="connsiteX0" fmla="*/ 58057 w 4271472"/>
              <a:gd name="connsiteY0" fmla="*/ 178163 h 3869969"/>
              <a:gd name="connsiteX1" fmla="*/ 4126329 w 4271472"/>
              <a:gd name="connsiteY1" fmla="*/ 33021 h 3869969"/>
              <a:gd name="connsiteX2" fmla="*/ 4028648 w 4271472"/>
              <a:gd name="connsiteY2" fmla="*/ 3447 h 3869969"/>
              <a:gd name="connsiteX3" fmla="*/ 4271472 w 4271472"/>
              <a:gd name="connsiteY3" fmla="*/ 3869969 h 3869969"/>
              <a:gd name="connsiteX4" fmla="*/ 0 w 4271472"/>
              <a:gd name="connsiteY4" fmla="*/ 3681285 h 3869969"/>
              <a:gd name="connsiteX5" fmla="*/ 58057 w 4271472"/>
              <a:gd name="connsiteY5" fmla="*/ 178163 h 386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472" h="3869969">
                <a:moveTo>
                  <a:pt x="58057" y="178163"/>
                </a:moveTo>
                <a:lnTo>
                  <a:pt x="4126329" y="33021"/>
                </a:lnTo>
                <a:cubicBezTo>
                  <a:pt x="4122797" y="52191"/>
                  <a:pt x="4032180" y="-15723"/>
                  <a:pt x="4028648" y="3447"/>
                </a:cubicBezTo>
                <a:lnTo>
                  <a:pt x="4271472" y="3869969"/>
                </a:lnTo>
                <a:lnTo>
                  <a:pt x="0" y="3681285"/>
                </a:lnTo>
                <a:lnTo>
                  <a:pt x="58057" y="178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330200">
              <a:schemeClr val="tx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55A095-5F29-48BA-9A40-13BFB4B820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3" y="6474888"/>
            <a:ext cx="9513013" cy="16643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CA46C4-AC99-4CC1-9285-11A8C165B560}"/>
              </a:ext>
            </a:extLst>
          </p:cNvPr>
          <p:cNvSpPr/>
          <p:nvPr userDrawn="1"/>
        </p:nvSpPr>
        <p:spPr>
          <a:xfrm>
            <a:off x="217715" y="1068967"/>
            <a:ext cx="9493509" cy="5400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B77221-31DC-4128-BD98-FD592C55DDD3}"/>
              </a:ext>
            </a:extLst>
          </p:cNvPr>
          <p:cNvSpPr/>
          <p:nvPr userDrawn="1"/>
        </p:nvSpPr>
        <p:spPr>
          <a:xfrm>
            <a:off x="217717" y="1037181"/>
            <a:ext cx="596401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</a:endParaRPr>
          </a:p>
        </p:txBody>
      </p:sp>
      <p:sp>
        <p:nvSpPr>
          <p:cNvPr id="16" name="직사각형 75">
            <a:extLst>
              <a:ext uri="{FF2B5EF4-FFF2-40B4-BE49-F238E27FC236}">
                <a16:creationId xmlns:a16="http://schemas.microsoft.com/office/drawing/2014/main" id="{5CB1EF1A-F70F-4CD6-8EB9-78D2F5EE6873}"/>
              </a:ext>
            </a:extLst>
          </p:cNvPr>
          <p:cNvSpPr/>
          <p:nvPr userDrawn="1"/>
        </p:nvSpPr>
        <p:spPr>
          <a:xfrm>
            <a:off x="6181726" y="973997"/>
            <a:ext cx="3532130" cy="108903"/>
          </a:xfrm>
          <a:custGeom>
            <a:avLst/>
            <a:gdLst/>
            <a:ahLst/>
            <a:cxnLst/>
            <a:rect l="l" t="t" r="r" b="b"/>
            <a:pathLst>
              <a:path w="3532130" h="108903">
                <a:moveTo>
                  <a:pt x="3334676" y="0"/>
                </a:moveTo>
                <a:lnTo>
                  <a:pt x="3520329" y="0"/>
                </a:lnTo>
                <a:cubicBezTo>
                  <a:pt x="3526847" y="0"/>
                  <a:pt x="3532130" y="5283"/>
                  <a:pt x="3532130" y="11801"/>
                </a:cubicBezTo>
                <a:lnTo>
                  <a:pt x="3532130" y="70803"/>
                </a:lnTo>
                <a:lnTo>
                  <a:pt x="3529923" y="70803"/>
                </a:lnTo>
                <a:lnTo>
                  <a:pt x="3529923" y="108903"/>
                </a:lnTo>
                <a:lnTo>
                  <a:pt x="0" y="108903"/>
                </a:lnTo>
                <a:lnTo>
                  <a:pt x="0" y="63184"/>
                </a:lnTo>
                <a:lnTo>
                  <a:pt x="3267948" y="63184"/>
                </a:lnTo>
                <a:lnTo>
                  <a:pt x="3325381" y="5751"/>
                </a:lnTo>
                <a:cubicBezTo>
                  <a:pt x="3326890" y="2134"/>
                  <a:pt x="3330534" y="0"/>
                  <a:pt x="3334676" y="0"/>
                </a:cubicBezTo>
                <a:close/>
              </a:path>
            </a:pathLst>
          </a:cu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69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슬라이드 번호 개체 틀 2">
            <a:extLst>
              <a:ext uri="{FF2B5EF4-FFF2-40B4-BE49-F238E27FC236}">
                <a16:creationId xmlns:a16="http://schemas.microsoft.com/office/drawing/2014/main" id="{E05D77C5-2D00-401F-8AAF-57EAB4AE4BDB}"/>
              </a:ext>
            </a:extLst>
          </p:cNvPr>
          <p:cNvSpPr txBox="1">
            <a:spLocks/>
          </p:cNvSpPr>
          <p:nvPr userDrawn="1"/>
        </p:nvSpPr>
        <p:spPr>
          <a:xfrm>
            <a:off x="4295715" y="6604762"/>
            <a:ext cx="1314570" cy="138499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A7894-A78E-4B18-9BEA-8858C8A3F3D0}" type="slidenum">
              <a:rPr lang="en-US" altLang="ko-KR" sz="900" b="1" smtClean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pitchFamily="18" charset="0"/>
              </a:rPr>
              <a:pPr>
                <a:defRPr/>
              </a:pPr>
              <a:t>‹#›</a:t>
            </a:fld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solidFill>
                <a:srgbClr val="33333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imes New Roman" pitchFamily="18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87358E-6427-441B-8205-DA7720A5E75B}"/>
              </a:ext>
            </a:extLst>
          </p:cNvPr>
          <p:cNvGrpSpPr/>
          <p:nvPr userDrawn="1"/>
        </p:nvGrpSpPr>
        <p:grpSpPr>
          <a:xfrm>
            <a:off x="4500774" y="6645436"/>
            <a:ext cx="904453" cy="57150"/>
            <a:chOff x="3219996" y="10344150"/>
            <a:chExt cx="904453" cy="5715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CA26E69-A8B7-4723-B0BA-79C04826DC65}"/>
                </a:ext>
              </a:extLst>
            </p:cNvPr>
            <p:cNvSpPr/>
            <p:nvPr/>
          </p:nvSpPr>
          <p:spPr bwMode="auto">
            <a:xfrm>
              <a:off x="3997449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6FE1627E-4D42-4ED6-B62F-335FE2C2E087}"/>
                </a:ext>
              </a:extLst>
            </p:cNvPr>
            <p:cNvSpPr/>
            <p:nvPr/>
          </p:nvSpPr>
          <p:spPr bwMode="auto">
            <a:xfrm>
              <a:off x="4067299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8AD4094-ECB8-4029-8FB7-F41F301EE732}"/>
                </a:ext>
              </a:extLst>
            </p:cNvPr>
            <p:cNvSpPr/>
            <p:nvPr/>
          </p:nvSpPr>
          <p:spPr bwMode="auto">
            <a:xfrm>
              <a:off x="3219996" y="10344150"/>
              <a:ext cx="57150" cy="5715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0CF9F26-48D8-4A50-B1B2-5E0AA9F696B9}"/>
                </a:ext>
              </a:extLst>
            </p:cNvPr>
            <p:cNvSpPr/>
            <p:nvPr/>
          </p:nvSpPr>
          <p:spPr bwMode="auto">
            <a:xfrm>
              <a:off x="3291433" y="10344150"/>
              <a:ext cx="57150" cy="5715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425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1" i="0" u="none" strike="noStrike" kern="0" cap="none" spc="0" normalizeH="0" baseline="0" noProof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pic>
        <p:nvPicPr>
          <p:cNvPr id="33" name="그림 32" descr="표지판, 그리기이(가) 표시된 사진&#10;&#10;자동 생성된 설명">
            <a:extLst>
              <a:ext uri="{FF2B5EF4-FFF2-40B4-BE49-F238E27FC236}">
                <a16:creationId xmlns:a16="http://schemas.microsoft.com/office/drawing/2014/main" id="{C52BC13E-1C10-48C8-B3BF-2ABAD1E0BE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48" y="6580831"/>
            <a:ext cx="1508851" cy="2220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9AC6A8-1C13-4597-8BA7-51103E14B8AD}"/>
              </a:ext>
            </a:extLst>
          </p:cNvPr>
          <p:cNvSpPr txBox="1"/>
          <p:nvPr userDrawn="1"/>
        </p:nvSpPr>
        <p:spPr>
          <a:xfrm>
            <a:off x="194774" y="6564635"/>
            <a:ext cx="2103474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"/>
          </a:bodyPr>
          <a:lstStyle/>
          <a:p>
            <a:r>
              <a:rPr lang="ko-KR" altLang="en-US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chemeClr val="bg1">
                      <a:alpha val="47000"/>
                    </a:schemeClr>
                  </a:glow>
                </a:effectLst>
                <a:latin typeface="나눔바른고딕"/>
                <a:ea typeface="나눔바른고딕"/>
              </a:rPr>
              <a:t>이기종 스토리지 통합 모니터링 솔루션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EA6A0F1B-5BBB-4CFA-B41D-1E7D3C6530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686" y="542900"/>
            <a:ext cx="972974" cy="28800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726CA4D1-72AF-4629-9B94-E60B327FFA45}"/>
              </a:ext>
            </a:extLst>
          </p:cNvPr>
          <p:cNvGrpSpPr/>
          <p:nvPr userDrawn="1"/>
        </p:nvGrpSpPr>
        <p:grpSpPr>
          <a:xfrm>
            <a:off x="215744" y="943816"/>
            <a:ext cx="9500198" cy="684000"/>
            <a:chOff x="215744" y="943816"/>
            <a:chExt cx="9500198" cy="684000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6077DA1-86CE-422A-A206-17A116B7F2B4}"/>
                </a:ext>
              </a:extLst>
            </p:cNvPr>
            <p:cNvSpPr/>
            <p:nvPr userDrawn="1"/>
          </p:nvSpPr>
          <p:spPr>
            <a:xfrm>
              <a:off x="217717" y="1037181"/>
              <a:ext cx="596401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34" name="직사각형 75">
              <a:extLst>
                <a:ext uri="{FF2B5EF4-FFF2-40B4-BE49-F238E27FC236}">
                  <a16:creationId xmlns:a16="http://schemas.microsoft.com/office/drawing/2014/main" id="{68B0382F-4332-4938-A774-F6D65F4B85AD}"/>
                </a:ext>
              </a:extLst>
            </p:cNvPr>
            <p:cNvSpPr/>
            <p:nvPr userDrawn="1"/>
          </p:nvSpPr>
          <p:spPr>
            <a:xfrm>
              <a:off x="6181726" y="973997"/>
              <a:ext cx="3532130" cy="108903"/>
            </a:xfrm>
            <a:custGeom>
              <a:avLst/>
              <a:gdLst/>
              <a:ahLst/>
              <a:cxnLst/>
              <a:rect l="l" t="t" r="r" b="b"/>
              <a:pathLst>
                <a:path w="3532130" h="108903">
                  <a:moveTo>
                    <a:pt x="3334676" y="0"/>
                  </a:moveTo>
                  <a:lnTo>
                    <a:pt x="3520329" y="0"/>
                  </a:lnTo>
                  <a:cubicBezTo>
                    <a:pt x="3526847" y="0"/>
                    <a:pt x="3532130" y="5283"/>
                    <a:pt x="3532130" y="11801"/>
                  </a:cubicBezTo>
                  <a:lnTo>
                    <a:pt x="3532130" y="70803"/>
                  </a:lnTo>
                  <a:lnTo>
                    <a:pt x="3529923" y="70803"/>
                  </a:lnTo>
                  <a:lnTo>
                    <a:pt x="3529923" y="108903"/>
                  </a:lnTo>
                  <a:lnTo>
                    <a:pt x="0" y="108903"/>
                  </a:lnTo>
                  <a:lnTo>
                    <a:pt x="0" y="63184"/>
                  </a:lnTo>
                  <a:lnTo>
                    <a:pt x="3267948" y="63184"/>
                  </a:lnTo>
                  <a:lnTo>
                    <a:pt x="3325381" y="5751"/>
                  </a:lnTo>
                  <a:cubicBezTo>
                    <a:pt x="3326890" y="2134"/>
                    <a:pt x="3330534" y="0"/>
                    <a:pt x="3334676" y="0"/>
                  </a:cubicBez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69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F42C299-9A86-46F8-9760-F65D582BFBBB}"/>
                </a:ext>
              </a:extLst>
            </p:cNvPr>
            <p:cNvSpPr/>
            <p:nvPr userDrawn="1"/>
          </p:nvSpPr>
          <p:spPr>
            <a:xfrm>
              <a:off x="1003942" y="965453"/>
              <a:ext cx="8712000" cy="540000"/>
            </a:xfrm>
            <a:prstGeom prst="rect">
              <a:avLst/>
            </a:prstGeom>
            <a:solidFill>
              <a:srgbClr val="518ABE"/>
            </a:solidFill>
          </p:spPr>
          <p:txBody>
            <a:bodyPr wrap="square" lIns="288000" tIns="72000" bIns="72000" anchor="t" anchorCtr="0">
              <a:spAutoFit/>
              <a:scene3d>
                <a:camera prst="orthographicFront"/>
                <a:lightRig rig="threePt" dir="t"/>
              </a:scene3d>
              <a:sp3d contourW="6350">
                <a:bevelT w="0" h="0"/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FC3F3FD9-8EAD-4622-9F60-42C0ED6ACA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6" y="965455"/>
              <a:ext cx="6048000" cy="96119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186B7011-A6CA-4C4A-988A-3E58034F53B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1" t="7051"/>
            <a:stretch/>
          </p:blipFill>
          <p:spPr>
            <a:xfrm>
              <a:off x="215744" y="965455"/>
              <a:ext cx="6048000" cy="92514"/>
            </a:xfrm>
            <a:prstGeom prst="rect">
              <a:avLst/>
            </a:prstGeom>
          </p:spPr>
        </p:pic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36A39ADF-4F1C-4906-96E3-B0A633E9D51B}"/>
                </a:ext>
              </a:extLst>
            </p:cNvPr>
            <p:cNvGrpSpPr/>
            <p:nvPr userDrawn="1"/>
          </p:nvGrpSpPr>
          <p:grpSpPr>
            <a:xfrm>
              <a:off x="215746" y="943816"/>
              <a:ext cx="883589" cy="684000"/>
              <a:chOff x="215746" y="1007877"/>
              <a:chExt cx="883589" cy="425005"/>
            </a:xfrm>
          </p:grpSpPr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57FD23C6-1487-4A55-BC53-8671BBBF6BE2}"/>
                  </a:ext>
                </a:extLst>
              </p:cNvPr>
              <p:cNvGrpSpPr/>
              <p:nvPr/>
            </p:nvGrpSpPr>
            <p:grpSpPr>
              <a:xfrm>
                <a:off x="215746" y="1007877"/>
                <a:ext cx="883589" cy="60066"/>
                <a:chOff x="1600200" y="2514600"/>
                <a:chExt cx="1727200" cy="977900"/>
              </a:xfrm>
            </p:grpSpPr>
            <p:sp>
              <p:nvSpPr>
                <p:cNvPr id="44" name="순서도: 수동 입력 43">
                  <a:extLst>
                    <a:ext uri="{FF2B5EF4-FFF2-40B4-BE49-F238E27FC236}">
                      <a16:creationId xmlns:a16="http://schemas.microsoft.com/office/drawing/2014/main" id="{6879049C-DBA5-4EEB-BCC4-EA9607ABB383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  <a:alpha val="8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5" name="순서도: 수동 입력 44">
                  <a:extLst>
                    <a:ext uri="{FF2B5EF4-FFF2-40B4-BE49-F238E27FC236}">
                      <a16:creationId xmlns:a16="http://schemas.microsoft.com/office/drawing/2014/main" id="{E3352D44-54EC-4EB3-9F46-52176EAB76E5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5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CC95DC47-DE29-45A6-9B43-BF3006783361}"/>
                  </a:ext>
                </a:extLst>
              </p:cNvPr>
              <p:cNvGrpSpPr/>
              <p:nvPr/>
            </p:nvGrpSpPr>
            <p:grpSpPr>
              <a:xfrm flipV="1">
                <a:off x="215746" y="1067943"/>
                <a:ext cx="883589" cy="364939"/>
                <a:chOff x="1600200" y="2514600"/>
                <a:chExt cx="1727200" cy="977900"/>
              </a:xfrm>
            </p:grpSpPr>
            <p:sp>
              <p:nvSpPr>
                <p:cNvPr id="42" name="순서도: 수동 입력 41">
                  <a:extLst>
                    <a:ext uri="{FF2B5EF4-FFF2-40B4-BE49-F238E27FC236}">
                      <a16:creationId xmlns:a16="http://schemas.microsoft.com/office/drawing/2014/main" id="{6D9B96F2-C3D8-4E7D-885B-DEC859DFE44E}"/>
                    </a:ext>
                  </a:extLst>
                </p:cNvPr>
                <p:cNvSpPr/>
                <p:nvPr/>
              </p:nvSpPr>
              <p:spPr>
                <a:xfrm>
                  <a:off x="1600200" y="2514600"/>
                  <a:ext cx="1193800" cy="977900"/>
                </a:xfrm>
                <a:prstGeom prst="flowChartManualInpu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43" name="순서도: 수동 입력 42">
                  <a:extLst>
                    <a:ext uri="{FF2B5EF4-FFF2-40B4-BE49-F238E27FC236}">
                      <a16:creationId xmlns:a16="http://schemas.microsoft.com/office/drawing/2014/main" id="{22C67334-265E-41C6-B884-E6F00F80D3EC}"/>
                    </a:ext>
                  </a:extLst>
                </p:cNvPr>
                <p:cNvSpPr/>
                <p:nvPr/>
              </p:nvSpPr>
              <p:spPr>
                <a:xfrm flipH="1">
                  <a:off x="2794000" y="2514600"/>
                  <a:ext cx="533400" cy="977900"/>
                </a:xfrm>
                <a:prstGeom prst="flowChartManualInput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threePt" dir="t"/>
                  </a:scene3d>
                  <a:sp3d contourW="6350">
                    <a:bevelT w="0" h="0"/>
                    <a:contourClr>
                      <a:schemeClr val="bg1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636B8433-8766-4AB3-9000-15C3D045571F}"/>
                  </a:ext>
                </a:extLst>
              </p:cNvPr>
              <p:cNvSpPr/>
              <p:nvPr/>
            </p:nvSpPr>
            <p:spPr>
              <a:xfrm>
                <a:off x="272185" y="1163093"/>
                <a:ext cx="827150" cy="1147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6350">
                  <a:bevelT w="0" h="0"/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KEY</a:t>
                </a:r>
                <a:r>
                  <a:rPr lang="ko-KR" altLang="en-US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 </a:t>
                </a:r>
                <a:r>
                  <a:rPr lang="en-US" altLang="ko-KR" sz="1200" b="1" kern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POINT</a:t>
                </a:r>
                <a:endParaRPr kumimoji="0" lang="ko-KR" altLang="en-US" sz="1200" b="1" i="0" u="none" strike="noStrike" kern="0" cap="none" spc="0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고도 B" panose="02000503000000020004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114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36EBEBD-3C29-41AD-A328-BE9BFB181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9" descr="사람, 노트북, 실내, 컴퓨터이(가) 표시된 사진&#10;&#10;자동 생성된 설명">
            <a:extLst>
              <a:ext uri="{FF2B5EF4-FFF2-40B4-BE49-F238E27FC236}">
                <a16:creationId xmlns:a16="http://schemas.microsoft.com/office/drawing/2014/main" id="{29A0777F-9008-469C-A984-56523621D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8FE1A3-E36E-43B9-86B1-DA124576A1B3}"/>
              </a:ext>
            </a:extLst>
          </p:cNvPr>
          <p:cNvSpPr txBox="1"/>
          <p:nvPr/>
        </p:nvSpPr>
        <p:spPr>
          <a:xfrm>
            <a:off x="865192" y="3933825"/>
            <a:ext cx="9040807" cy="653695"/>
          </a:xfrm>
          <a:prstGeom prst="parallelogram">
            <a:avLst>
              <a:gd name="adj" fmla="val 56429"/>
            </a:avLst>
          </a:prstGeom>
          <a:gradFill>
            <a:gsLst>
              <a:gs pos="2500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68580" tIns="68580" rIns="0" bIns="68580" rtlCol="0" anchor="ctr">
            <a:no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         제품 소개서</a:t>
            </a:r>
            <a:endParaRPr lang="en-US" sz="2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713A2A4-A3E4-48BA-9D15-0F977474F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972" y="4068371"/>
            <a:ext cx="1562724" cy="384602"/>
          </a:xfrm>
          <a:prstGeom prst="rect">
            <a:avLst/>
          </a:prstGeom>
        </p:spPr>
      </p:pic>
      <p:sp>
        <p:nvSpPr>
          <p:cNvPr id="15" name="Freeform 18">
            <a:extLst>
              <a:ext uri="{FF2B5EF4-FFF2-40B4-BE49-F238E27FC236}">
                <a16:creationId xmlns:a16="http://schemas.microsoft.com/office/drawing/2014/main" id="{D45B8797-07F2-4A11-AFA6-69DADE081494}"/>
              </a:ext>
            </a:extLst>
          </p:cNvPr>
          <p:cNvSpPr/>
          <p:nvPr/>
        </p:nvSpPr>
        <p:spPr>
          <a:xfrm flipV="1">
            <a:off x="5348264" y="-1"/>
            <a:ext cx="4557736" cy="6857999"/>
          </a:xfrm>
          <a:custGeom>
            <a:avLst/>
            <a:gdLst>
              <a:gd name="connsiteX0" fmla="*/ 4162288 w 4163535"/>
              <a:gd name="connsiteY0" fmla="*/ 6858000 h 6858000"/>
              <a:gd name="connsiteX1" fmla="*/ 4163535 w 4163535"/>
              <a:gd name="connsiteY1" fmla="*/ 6858000 h 6858000"/>
              <a:gd name="connsiteX2" fmla="*/ 4163535 w 4163535"/>
              <a:gd name="connsiteY2" fmla="*/ 0 h 6858000"/>
              <a:gd name="connsiteX3" fmla="*/ 0 w 4163535"/>
              <a:gd name="connsiteY3" fmla="*/ 0 h 6858000"/>
              <a:gd name="connsiteX4" fmla="*/ 0 w 4163535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535" h="6858000">
                <a:moveTo>
                  <a:pt x="4162288" y="6858000"/>
                </a:moveTo>
                <a:lnTo>
                  <a:pt x="4163535" y="6858000"/>
                </a:lnTo>
                <a:lnTo>
                  <a:pt x="4163535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C9C722-F63E-4062-A156-DFBDD1BCC3EE}"/>
              </a:ext>
            </a:extLst>
          </p:cNvPr>
          <p:cNvSpPr txBox="1"/>
          <p:nvPr/>
        </p:nvSpPr>
        <p:spPr>
          <a:xfrm>
            <a:off x="5348263" y="2056996"/>
            <a:ext cx="4557732" cy="496342"/>
          </a:xfrm>
          <a:prstGeom prst="parallelogram">
            <a:avLst>
              <a:gd name="adj" fmla="val 69748"/>
            </a:avLst>
          </a:prstGeom>
          <a:gradFill>
            <a:gsLst>
              <a:gs pos="2500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0" tIns="68580" rIns="0" bIns="68580" rtlCol="0" anchor="ctr">
            <a:spAutoFit/>
          </a:bodyPr>
          <a:lstStyle/>
          <a:p>
            <a:r>
              <a:rPr 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            www.hcinfo.co.kr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AE574D6F-50B1-406D-9A0A-A8C7BF1C1802}"/>
              </a:ext>
            </a:extLst>
          </p:cNvPr>
          <p:cNvSpPr/>
          <p:nvPr/>
        </p:nvSpPr>
        <p:spPr>
          <a:xfrm flipV="1">
            <a:off x="5867401" y="739584"/>
            <a:ext cx="4038600" cy="6118416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>
              <a:latin typeface="+mj-ea"/>
              <a:ea typeface="+mj-ea"/>
            </a:endParaRPr>
          </a:p>
        </p:txBody>
      </p:sp>
      <p:pic>
        <p:nvPicPr>
          <p:cNvPr id="17" name="그림 16" descr="그리기이(가) 표시된 사진&#10;&#10;자동 생성된 설명">
            <a:extLst>
              <a:ext uri="{FF2B5EF4-FFF2-40B4-BE49-F238E27FC236}">
                <a16:creationId xmlns:a16="http://schemas.microsoft.com/office/drawing/2014/main" id="{EFFCB362-40C8-4069-A166-DBF2AA324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819769"/>
            <a:ext cx="1755203" cy="5972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AD8C33-69EF-47AC-9540-51E0138EBA5B}"/>
              </a:ext>
            </a:extLst>
          </p:cNvPr>
          <p:cNvSpPr txBox="1"/>
          <p:nvPr/>
        </p:nvSpPr>
        <p:spPr>
          <a:xfrm>
            <a:off x="-1" y="2576152"/>
            <a:ext cx="9657191" cy="2034182"/>
          </a:xfrm>
          <a:prstGeom prst="parallelogram">
            <a:avLst>
              <a:gd name="adj" fmla="val 57495"/>
            </a:avLst>
          </a:prstGeom>
          <a:gradFill>
            <a:gsLst>
              <a:gs pos="25000">
                <a:schemeClr val="accent5">
                  <a:lumMod val="75000"/>
                  <a:alpha val="9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0" tIns="0" rIns="0" bIns="102870" rtlCol="0" anchor="t">
            <a:noAutofit/>
          </a:bodyPr>
          <a:lstStyle/>
          <a:p>
            <a:pPr algn="ctr"/>
            <a:r>
              <a:rPr lang="ko-KR" altLang="en-US" sz="2400" b="1" spc="22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통합 스토리지 모니터링을</a:t>
            </a:r>
            <a:r>
              <a:rPr lang="en-US" altLang="ko-KR" sz="2400" b="1" spc="22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2400" b="1" spc="22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위한</a:t>
            </a:r>
            <a:endParaRPr lang="en-US" altLang="ko-KR" sz="2400" b="1" spc="225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en-US" altLang="ko-KR" sz="3600" b="1" spc="22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EMC </a:t>
            </a:r>
            <a:r>
              <a:rPr lang="ko-KR" altLang="en-US" sz="3600" b="1" spc="22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스토리지 모니터링 솔루션</a:t>
            </a:r>
            <a:endParaRPr lang="en-US" sz="3600" b="1" spc="225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241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6017032" cy="490904"/>
          </a:xfrm>
        </p:spPr>
        <p:txBody>
          <a:bodyPr/>
          <a:lstStyle/>
          <a:p>
            <a:r>
              <a:rPr lang="en-US" altLang="ko-KR" dirty="0"/>
              <a:t>9. eSRM </a:t>
            </a:r>
            <a:r>
              <a:rPr lang="ko-KR" altLang="en-US" dirty="0"/>
              <a:t>지원 플랫폼</a:t>
            </a:r>
            <a:r>
              <a:rPr lang="en-US" altLang="ko-KR" dirty="0"/>
              <a:t>(2024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현재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4D696200-770A-4B94-A8AF-B050F8627CF3}"/>
              </a:ext>
            </a:extLst>
          </p:cNvPr>
          <p:cNvSpPr/>
          <p:nvPr/>
        </p:nvSpPr>
        <p:spPr>
          <a:xfrm>
            <a:off x="1095374" y="951675"/>
            <a:ext cx="8505826" cy="572831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EMC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SAN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스위치 등 관련된 관리 대상의 모니터링을 지원합니다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lvl="0" defTabSz="914400">
              <a:lnSpc>
                <a:spcPct val="130000"/>
              </a:lnSpc>
              <a:defRPr/>
            </a:pP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eSRM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제품은 </a:t>
            </a:r>
            <a:r>
              <a:rPr lang="en-US" altLang="ko-KR" sz="11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EMC </a:t>
            </a:r>
            <a:r>
              <a:rPr lang="ko-KR" altLang="en-US" sz="11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 제품을 위주로 개발이 진행되고 있습니다</a:t>
            </a:r>
            <a:r>
              <a:rPr lang="en-US" altLang="ko-KR" sz="11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en-US" altLang="ko-KR" sz="1100" b="1" kern="0" dirty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양쪽 모서리가 둥근 사각형 85">
            <a:extLst>
              <a:ext uri="{FF2B5EF4-FFF2-40B4-BE49-F238E27FC236}">
                <a16:creationId xmlns:a16="http://schemas.microsoft.com/office/drawing/2014/main" id="{F6070545-2046-4146-8763-7056B28228CC}"/>
              </a:ext>
            </a:extLst>
          </p:cNvPr>
          <p:cNvSpPr/>
          <p:nvPr/>
        </p:nvSpPr>
        <p:spPr>
          <a:xfrm>
            <a:off x="5091381" y="2179944"/>
            <a:ext cx="2963439" cy="3651361"/>
          </a:xfrm>
          <a:prstGeom prst="round2SameRect">
            <a:avLst>
              <a:gd name="adj1" fmla="val 3124"/>
              <a:gd name="adj2" fmla="val 0"/>
            </a:avLst>
          </a:prstGeom>
          <a:pattFill prst="dkUpDiag">
            <a:fgClr>
              <a:schemeClr val="accent6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  <a:effectLst/>
        </p:spPr>
        <p:txBody>
          <a:bodyPr vert="horz" wrap="none" lIns="89726" tIns="0" rIns="89726" bIns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AAAC3588-2970-456C-93BF-E4F179A2A81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/>
          <a:stretch/>
        </p:blipFill>
        <p:spPr>
          <a:xfrm>
            <a:off x="6347192" y="2179946"/>
            <a:ext cx="1640967" cy="35687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4C20ACF3-9C26-439A-B56D-1DCD8981087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/>
          <a:stretch/>
        </p:blipFill>
        <p:spPr>
          <a:xfrm flipH="1">
            <a:off x="5105607" y="2179946"/>
            <a:ext cx="1640967" cy="356875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93FFEFC4-E2DD-4B8B-A22C-CA674B5578F7}"/>
              </a:ext>
            </a:extLst>
          </p:cNvPr>
          <p:cNvSpPr/>
          <p:nvPr/>
        </p:nvSpPr>
        <p:spPr bwMode="auto">
          <a:xfrm>
            <a:off x="5091379" y="2199556"/>
            <a:ext cx="2963439" cy="436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89726" tIns="0" rIns="89726" bIns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801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샌스위치</a:t>
            </a:r>
            <a:endParaRPr kumimoji="0" lang="ko-KR" altLang="en-US" sz="1600" b="1" i="0" u="none" strike="noStrike" kern="1200" cap="none" spc="-15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8A45F9C-8F0E-48A0-A99E-3241D74CB533}"/>
              </a:ext>
            </a:extLst>
          </p:cNvPr>
          <p:cNvSpPr/>
          <p:nvPr/>
        </p:nvSpPr>
        <p:spPr>
          <a:xfrm>
            <a:off x="5236395" y="2594110"/>
            <a:ext cx="2628656" cy="309281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3D9ECF"/>
            </a:solidFill>
            <a:prstDash val="solid"/>
            <a:miter lim="800000"/>
          </a:ln>
          <a:effectLst>
            <a:innerShdw blurRad="114300">
              <a:sysClr val="windowText" lastClr="000000">
                <a:lumMod val="75000"/>
                <a:lumOff val="25000"/>
                <a:alpha val="26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F796CE8-33AE-421C-A6F8-CC00E1E86B6A}"/>
              </a:ext>
            </a:extLst>
          </p:cNvPr>
          <p:cNvGrpSpPr/>
          <p:nvPr/>
        </p:nvGrpSpPr>
        <p:grpSpPr>
          <a:xfrm>
            <a:off x="5749370" y="2763811"/>
            <a:ext cx="1602705" cy="1199755"/>
            <a:chOff x="821342" y="2166014"/>
            <a:chExt cx="2606564" cy="2207212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F6799E31-40AA-4CE0-88D2-BA7CA1C52DCC}"/>
                </a:ext>
              </a:extLst>
            </p:cNvPr>
            <p:cNvGrpSpPr/>
            <p:nvPr/>
          </p:nvGrpSpPr>
          <p:grpSpPr>
            <a:xfrm>
              <a:off x="821342" y="2166014"/>
              <a:ext cx="2606564" cy="2207212"/>
              <a:chOff x="821342" y="2166014"/>
              <a:chExt cx="2606564" cy="2207212"/>
            </a:xfrm>
          </p:grpSpPr>
          <p:sp>
            <p:nvSpPr>
              <p:cNvPr id="85" name="양쪽 모서리가 둥근 사각형 85">
                <a:extLst>
                  <a:ext uri="{FF2B5EF4-FFF2-40B4-BE49-F238E27FC236}">
                    <a16:creationId xmlns:a16="http://schemas.microsoft.com/office/drawing/2014/main" id="{57033970-A6AA-4801-B576-529D689E41D0}"/>
                  </a:ext>
                </a:extLst>
              </p:cNvPr>
              <p:cNvSpPr/>
              <p:nvPr/>
            </p:nvSpPr>
            <p:spPr>
              <a:xfrm>
                <a:off x="821342" y="2166014"/>
                <a:ext cx="2606564" cy="2207212"/>
              </a:xfrm>
              <a:prstGeom prst="round2SameRect">
                <a:avLst>
                  <a:gd name="adj1" fmla="val 3124"/>
                  <a:gd name="adj2" fmla="val 0"/>
                </a:avLst>
              </a:prstGeom>
              <a:pattFill prst="dkUpDiag">
                <a:fgClr>
                  <a:srgbClr val="51657F"/>
                </a:fgClr>
                <a:bgClr>
                  <a:srgbClr val="44546A"/>
                </a:bgClr>
              </a:pattFill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1280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pic>
            <p:nvPicPr>
              <p:cNvPr id="86" name="그림 85">
                <a:extLst>
                  <a:ext uri="{FF2B5EF4-FFF2-40B4-BE49-F238E27FC236}">
                    <a16:creationId xmlns:a16="http://schemas.microsoft.com/office/drawing/2014/main" id="{6C70CA08-CBB7-44D2-9580-F1635130ADF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>
                <a:off x="2000250" y="2166016"/>
                <a:ext cx="1422145" cy="356875"/>
              </a:xfrm>
              <a:prstGeom prst="rect">
                <a:avLst/>
              </a:prstGeom>
            </p:spPr>
          </p:pic>
          <p:pic>
            <p:nvPicPr>
              <p:cNvPr id="87" name="그림 86">
                <a:extLst>
                  <a:ext uri="{FF2B5EF4-FFF2-40B4-BE49-F238E27FC236}">
                    <a16:creationId xmlns:a16="http://schemas.microsoft.com/office/drawing/2014/main" id="{CE1C95AF-6E1D-45D0-B4C4-136B46FECC7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 flipH="1">
                <a:off x="821705" y="2166016"/>
                <a:ext cx="1422145" cy="356875"/>
              </a:xfrm>
              <a:prstGeom prst="rect">
                <a:avLst/>
              </a:prstGeom>
            </p:spPr>
          </p:pic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47A8EFA0-7CD9-4122-BBFD-801FE990880A}"/>
                  </a:ext>
                </a:extLst>
              </p:cNvPr>
              <p:cNvSpPr/>
              <p:nvPr/>
            </p:nvSpPr>
            <p:spPr bwMode="auto">
              <a:xfrm>
                <a:off x="821342" y="2185626"/>
                <a:ext cx="2597483" cy="436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normalizeH="0" baseline="0" noProof="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Brocade</a:t>
                </a:r>
                <a:endParaRPr kumimoji="0" lang="ko-KR" altLang="en-US" sz="1050" b="1" i="0" u="none" strike="noStrike" kern="120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C665B5F8-591E-41A7-969F-D2B9F87DE11D}"/>
                  </a:ext>
                </a:extLst>
              </p:cNvPr>
              <p:cNvSpPr/>
              <p:nvPr/>
            </p:nvSpPr>
            <p:spPr>
              <a:xfrm>
                <a:off x="931954" y="2580183"/>
                <a:ext cx="2383339" cy="1555721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3D9ECF"/>
                </a:solidFill>
                <a:prstDash val="solid"/>
                <a:miter lim="800000"/>
              </a:ln>
              <a:effectLst>
                <a:innerShdw blurRad="114300">
                  <a:sysClr val="windowText" lastClr="000000">
                    <a:lumMod val="75000"/>
                    <a:lumOff val="25000"/>
                    <a:alpha val="26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1" i="0" u="none" strike="noStrike" kern="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5F348F-6E6B-4147-9B0F-FD1D47357132}"/>
                </a:ext>
              </a:extLst>
            </p:cNvPr>
            <p:cNvSpPr txBox="1"/>
            <p:nvPr/>
          </p:nvSpPr>
          <p:spPr>
            <a:xfrm>
              <a:off x="1086888" y="2851129"/>
              <a:ext cx="2117292" cy="45136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lvl="0" latinLnBrk="0"/>
              <a:r>
                <a:rPr lang="en-US" altLang="ko-KR" sz="1050" b="1" kern="0" dirty="0">
                  <a:ln w="127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+mn-ea"/>
                  <a:ea typeface="+mn-ea"/>
                </a:rPr>
                <a:t>Brocade </a:t>
              </a:r>
              <a:r>
                <a:rPr lang="ko-KR" altLang="en-US" sz="1050" b="1" kern="0" dirty="0">
                  <a:ln w="127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+mn-ea"/>
                  <a:ea typeface="+mn-ea"/>
                </a:rPr>
                <a:t>시리즈</a:t>
              </a:r>
            </a:p>
          </p:txBody>
        </p:sp>
      </p:grpSp>
      <p:sp>
        <p:nvSpPr>
          <p:cNvPr id="49" name="양쪽 모서리가 둥근 사각형 85">
            <a:extLst>
              <a:ext uri="{FF2B5EF4-FFF2-40B4-BE49-F238E27FC236}">
                <a16:creationId xmlns:a16="http://schemas.microsoft.com/office/drawing/2014/main" id="{650F9398-9CEF-4C0C-935F-20112DD1C47A}"/>
              </a:ext>
            </a:extLst>
          </p:cNvPr>
          <p:cNvSpPr/>
          <p:nvPr/>
        </p:nvSpPr>
        <p:spPr>
          <a:xfrm>
            <a:off x="1469949" y="2179944"/>
            <a:ext cx="2963439" cy="3651361"/>
          </a:xfrm>
          <a:prstGeom prst="round2SameRect">
            <a:avLst>
              <a:gd name="adj1" fmla="val 3124"/>
              <a:gd name="adj2" fmla="val 0"/>
            </a:avLst>
          </a:prstGeom>
          <a:pattFill prst="dkUpDiag">
            <a:fgClr>
              <a:schemeClr val="accent2">
                <a:lumMod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/>
        </p:spPr>
        <p:txBody>
          <a:bodyPr vert="horz" wrap="none" lIns="89726" tIns="0" rIns="89726" bIns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75B997CF-A92C-4626-BE72-07C9A50AB18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/>
          <a:stretch/>
        </p:blipFill>
        <p:spPr>
          <a:xfrm>
            <a:off x="2725759" y="2179946"/>
            <a:ext cx="1640967" cy="356875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BE7790A1-1107-449F-ACED-ACB981F3933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/>
          <a:stretch/>
        </p:blipFill>
        <p:spPr>
          <a:xfrm flipH="1">
            <a:off x="1484175" y="2179946"/>
            <a:ext cx="1640967" cy="356875"/>
          </a:xfrm>
          <a:prstGeom prst="rect">
            <a:avLst/>
          </a:prstGeom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BF7C81BA-54DE-41EE-B20B-CBC192FB430C}"/>
              </a:ext>
            </a:extLst>
          </p:cNvPr>
          <p:cNvSpPr/>
          <p:nvPr/>
        </p:nvSpPr>
        <p:spPr bwMode="auto">
          <a:xfrm>
            <a:off x="1469946" y="2199556"/>
            <a:ext cx="2963439" cy="436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89726" tIns="0" rIns="89726" bIns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1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801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50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서버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54E23612-3471-47DE-9CF7-34BAFD8E9AE2}"/>
              </a:ext>
            </a:extLst>
          </p:cNvPr>
          <p:cNvSpPr/>
          <p:nvPr/>
        </p:nvSpPr>
        <p:spPr>
          <a:xfrm>
            <a:off x="1614962" y="2594110"/>
            <a:ext cx="2628656" cy="309281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3D9ECF"/>
            </a:solidFill>
            <a:prstDash val="solid"/>
            <a:miter lim="800000"/>
          </a:ln>
          <a:effectLst>
            <a:innerShdw blurRad="114300">
              <a:sysClr val="windowText" lastClr="000000">
                <a:lumMod val="75000"/>
                <a:lumOff val="25000"/>
                <a:alpha val="26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86B23C83-32B3-4196-9BF2-1D7FFABFE470}"/>
              </a:ext>
            </a:extLst>
          </p:cNvPr>
          <p:cNvGrpSpPr/>
          <p:nvPr/>
        </p:nvGrpSpPr>
        <p:grpSpPr>
          <a:xfrm>
            <a:off x="1851180" y="2803199"/>
            <a:ext cx="2267974" cy="1654043"/>
            <a:chOff x="821342" y="2166014"/>
            <a:chExt cx="2606564" cy="2548861"/>
          </a:xfrm>
        </p:grpSpPr>
        <p:sp>
          <p:nvSpPr>
            <p:cNvPr id="111" name="양쪽 모서리가 둥근 사각형 85">
              <a:extLst>
                <a:ext uri="{FF2B5EF4-FFF2-40B4-BE49-F238E27FC236}">
                  <a16:creationId xmlns:a16="http://schemas.microsoft.com/office/drawing/2014/main" id="{06FC7A15-04EB-422D-8854-2C066B0993D1}"/>
                </a:ext>
              </a:extLst>
            </p:cNvPr>
            <p:cNvSpPr/>
            <p:nvPr/>
          </p:nvSpPr>
          <p:spPr>
            <a:xfrm>
              <a:off x="821342" y="2166014"/>
              <a:ext cx="2606564" cy="2548861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51657F"/>
              </a:fgClr>
              <a:bgClr>
                <a:srgbClr val="44546A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331A1E8C-A1F9-4BA1-8977-E56AC4F35FB1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2000250" y="2166016"/>
              <a:ext cx="1422145" cy="356875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D8C515CD-9756-4391-BBF2-D79A0C91A1BE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821705" y="2166016"/>
              <a:ext cx="1422145" cy="356875"/>
            </a:xfrm>
            <a:prstGeom prst="rect">
              <a:avLst/>
            </a:prstGeom>
          </p:spPr>
        </p:pic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7A9AD15C-C63A-459D-9E7F-B2AC04AE8727}"/>
                </a:ext>
              </a:extLst>
            </p:cNvPr>
            <p:cNvSpPr/>
            <p:nvPr/>
          </p:nvSpPr>
          <p:spPr bwMode="auto">
            <a:xfrm>
              <a:off x="821342" y="2185626"/>
              <a:ext cx="2597483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EMC</a:t>
              </a:r>
              <a:endParaRPr kumimoji="0" lang="ko-KR" altLang="en-US" sz="1050" b="1" i="0" u="none" strike="noStrike" kern="120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CF4187A1-11BE-4D4B-ADE5-3A0010B9F83C}"/>
                </a:ext>
              </a:extLst>
            </p:cNvPr>
            <p:cNvSpPr/>
            <p:nvPr/>
          </p:nvSpPr>
          <p:spPr>
            <a:xfrm>
              <a:off x="931955" y="2580180"/>
              <a:ext cx="2383339" cy="19822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3D9ECF"/>
              </a:solidFill>
              <a:prstDash val="solid"/>
              <a:miter lim="800000"/>
            </a:ln>
            <a:effectLst>
              <a:innerShdw blurRad="114300">
                <a:sysClr val="windowText" lastClr="000000">
                  <a:lumMod val="75000"/>
                  <a:lumOff val="25000"/>
                  <a:alpha val="26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normalizeH="0" baseline="0" noProof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DFD5ECA4-4FAC-4708-87E5-50A5B3F55897}"/>
              </a:ext>
            </a:extLst>
          </p:cNvPr>
          <p:cNvSpPr txBox="1"/>
          <p:nvPr/>
        </p:nvSpPr>
        <p:spPr>
          <a:xfrm>
            <a:off x="2235911" y="3168284"/>
            <a:ext cx="1457220" cy="2405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latinLnBrk="0"/>
            <a:r>
              <a:rPr lang="en-US" altLang="ko-KR" sz="105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VNX </a:t>
            </a:r>
            <a:r>
              <a:rPr lang="ko-KR" altLang="en-US" sz="105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시리즈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A8F481C-8CA7-45EB-B67F-2C8660356258}"/>
              </a:ext>
            </a:extLst>
          </p:cNvPr>
          <p:cNvSpPr txBox="1"/>
          <p:nvPr/>
        </p:nvSpPr>
        <p:spPr>
          <a:xfrm>
            <a:off x="2235910" y="3445664"/>
            <a:ext cx="1457221" cy="2405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pPr lvl="0" latinLnBrk="0"/>
            <a:r>
              <a:rPr lang="en-US" altLang="ko-KR" sz="100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UNITY </a:t>
            </a:r>
            <a:r>
              <a:rPr lang="ko-KR" altLang="en-US" sz="100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시리즈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CBC558C-0BCA-441B-AA30-9FE56F5A82C6}"/>
              </a:ext>
            </a:extLst>
          </p:cNvPr>
          <p:cNvSpPr txBox="1"/>
          <p:nvPr/>
        </p:nvSpPr>
        <p:spPr>
          <a:xfrm>
            <a:off x="2235910" y="3723042"/>
            <a:ext cx="1457222" cy="2405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pPr lvl="0" latinLnBrk="0"/>
            <a:r>
              <a:rPr lang="en-US" altLang="ko-KR" sz="105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VMAX </a:t>
            </a:r>
            <a:r>
              <a:rPr lang="ko-KR" altLang="en-US" sz="105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시리즈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C14B67D-FC93-1CA3-918D-B434C2E15B87}"/>
              </a:ext>
            </a:extLst>
          </p:cNvPr>
          <p:cNvGrpSpPr/>
          <p:nvPr/>
        </p:nvGrpSpPr>
        <p:grpSpPr>
          <a:xfrm>
            <a:off x="5743786" y="4084841"/>
            <a:ext cx="1602705" cy="1199755"/>
            <a:chOff x="821342" y="2166014"/>
            <a:chExt cx="2606564" cy="220721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179C2BF-5CBF-FCFB-23FF-DCADE60683BC}"/>
                </a:ext>
              </a:extLst>
            </p:cNvPr>
            <p:cNvGrpSpPr/>
            <p:nvPr/>
          </p:nvGrpSpPr>
          <p:grpSpPr>
            <a:xfrm>
              <a:off x="821342" y="2166014"/>
              <a:ext cx="2606564" cy="2207212"/>
              <a:chOff x="821342" y="2166014"/>
              <a:chExt cx="2606564" cy="2207212"/>
            </a:xfrm>
          </p:grpSpPr>
          <p:sp>
            <p:nvSpPr>
              <p:cNvPr id="6" name="양쪽 모서리가 둥근 사각형 85">
                <a:extLst>
                  <a:ext uri="{FF2B5EF4-FFF2-40B4-BE49-F238E27FC236}">
                    <a16:creationId xmlns:a16="http://schemas.microsoft.com/office/drawing/2014/main" id="{75E6DC11-108B-6F95-4EBF-10A7E6ADBE6D}"/>
                  </a:ext>
                </a:extLst>
              </p:cNvPr>
              <p:cNvSpPr/>
              <p:nvPr/>
            </p:nvSpPr>
            <p:spPr>
              <a:xfrm>
                <a:off x="821342" y="2166014"/>
                <a:ext cx="2606564" cy="2207212"/>
              </a:xfrm>
              <a:prstGeom prst="round2SameRect">
                <a:avLst>
                  <a:gd name="adj1" fmla="val 3124"/>
                  <a:gd name="adj2" fmla="val 0"/>
                </a:avLst>
              </a:prstGeom>
              <a:pattFill prst="dkUpDiag">
                <a:fgClr>
                  <a:srgbClr val="51657F"/>
                </a:fgClr>
                <a:bgClr>
                  <a:srgbClr val="44546A"/>
                </a:bgClr>
              </a:pattFill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1280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9B2768A1-87A2-56AD-91CF-D0449A27842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>
                <a:off x="2000250" y="2166016"/>
                <a:ext cx="1422145" cy="356875"/>
              </a:xfrm>
              <a:prstGeom prst="rect">
                <a:avLst/>
              </a:prstGeom>
            </p:spPr>
          </p:pic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4C9AD792-D447-AD7B-AAC1-39ED726B772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 flipH="1">
                <a:off x="821705" y="2166016"/>
                <a:ext cx="1422145" cy="356875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0F23E1F-F225-638E-016F-E490B167DB2F}"/>
                  </a:ext>
                </a:extLst>
              </p:cNvPr>
              <p:cNvSpPr/>
              <p:nvPr/>
            </p:nvSpPr>
            <p:spPr bwMode="auto">
              <a:xfrm>
                <a:off x="821342" y="2185626"/>
                <a:ext cx="2597483" cy="436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normalizeH="0" baseline="0" noProof="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EMC</a:t>
                </a:r>
                <a:endParaRPr kumimoji="0" lang="ko-KR" altLang="en-US" sz="1050" b="1" i="0" u="none" strike="noStrike" kern="120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0813B8E3-9BC2-D6E6-2BCB-FA114CF9DAA5}"/>
                  </a:ext>
                </a:extLst>
              </p:cNvPr>
              <p:cNvSpPr/>
              <p:nvPr/>
            </p:nvSpPr>
            <p:spPr>
              <a:xfrm>
                <a:off x="931954" y="2580183"/>
                <a:ext cx="2383339" cy="1555721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3D9ECF"/>
                </a:solidFill>
                <a:prstDash val="solid"/>
                <a:miter lim="800000"/>
              </a:ln>
              <a:effectLst>
                <a:innerShdw blurRad="114300">
                  <a:sysClr val="windowText" lastClr="000000">
                    <a:lumMod val="75000"/>
                    <a:lumOff val="25000"/>
                    <a:alpha val="26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1" i="0" u="none" strike="noStrike" kern="0" cap="none" normalizeH="0" baseline="0" noProof="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B66295-41EA-B534-9F8D-4706F5CE5F17}"/>
                </a:ext>
              </a:extLst>
            </p:cNvPr>
            <p:cNvSpPr txBox="1"/>
            <p:nvPr/>
          </p:nvSpPr>
          <p:spPr>
            <a:xfrm>
              <a:off x="1086888" y="2819085"/>
              <a:ext cx="2117292" cy="45136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lvl="0" latinLnBrk="0"/>
              <a:r>
                <a:rPr lang="en-US" altLang="ko-KR" sz="1050" b="1" kern="0" dirty="0" err="1">
                  <a:ln w="127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+mn-ea"/>
                  <a:ea typeface="+mn-ea"/>
                </a:rPr>
                <a:t>Connectrix</a:t>
              </a:r>
              <a:r>
                <a:rPr lang="en-US" altLang="ko-KR" sz="1050" b="1" kern="0" dirty="0">
                  <a:ln w="127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1050" b="1" kern="0" dirty="0">
                  <a:ln w="127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+mn-ea"/>
                  <a:ea typeface="+mn-ea"/>
                </a:rPr>
                <a:t>시리즈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A65BB1-76DC-B03F-F209-A5E24C2EDA3A}"/>
              </a:ext>
            </a:extLst>
          </p:cNvPr>
          <p:cNvSpPr txBox="1"/>
          <p:nvPr/>
        </p:nvSpPr>
        <p:spPr>
          <a:xfrm>
            <a:off x="2235910" y="4032739"/>
            <a:ext cx="1457222" cy="2405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pPr lvl="0" latinLnBrk="0"/>
            <a:r>
              <a:rPr lang="en-US" altLang="ko-KR" sz="105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POWERMAX </a:t>
            </a:r>
            <a:r>
              <a:rPr lang="ko-KR" altLang="en-US" sz="1050" b="1" kern="0" dirty="0">
                <a:ln w="127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546A">
                    <a:lumMod val="75000"/>
                  </a:srgbClr>
                </a:solidFill>
                <a:latin typeface="+mn-ea"/>
                <a:ea typeface="+mn-ea"/>
              </a:rPr>
              <a:t>시리즈</a:t>
            </a:r>
          </a:p>
        </p:txBody>
      </p:sp>
    </p:spTree>
    <p:extLst>
      <p:ext uri="{BB962C8B-B14F-4D97-AF65-F5344CB8AC3E}">
        <p14:creationId xmlns:p14="http://schemas.microsoft.com/office/powerpoint/2010/main" val="167191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6268704" cy="490904"/>
          </a:xfrm>
        </p:spPr>
        <p:txBody>
          <a:bodyPr/>
          <a:lstStyle/>
          <a:p>
            <a:r>
              <a:rPr lang="en-US" altLang="ko-KR" dirty="0"/>
              <a:t>10. eSRM </a:t>
            </a:r>
            <a:r>
              <a:rPr lang="ko-KR" altLang="en-US" dirty="0"/>
              <a:t>레퍼런스</a:t>
            </a:r>
            <a:r>
              <a:rPr lang="en-US" altLang="ko-KR" dirty="0"/>
              <a:t>(</a:t>
            </a:r>
            <a:r>
              <a:rPr lang="ko-KR" altLang="en-US" dirty="0"/>
              <a:t>구축사례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농협은행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D861B60-E5C6-4D03-B4BB-9CB7F3FD7DC8}"/>
              </a:ext>
            </a:extLst>
          </p:cNvPr>
          <p:cNvSpPr/>
          <p:nvPr/>
        </p:nvSpPr>
        <p:spPr>
          <a:xfrm>
            <a:off x="1095374" y="1061705"/>
            <a:ext cx="8505826" cy="352771"/>
          </a:xfrm>
          <a:prstGeom prst="rect">
            <a:avLst/>
          </a:prstGeom>
          <a:noFill/>
        </p:spPr>
        <p:txBody>
          <a:bodyPr wrap="square" lIns="180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농협은행은 많은 스토리지 용량관리 및 성능분석에 많은 시간을 소비하고 있는 문제점을                      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제품의 도입으로 업무의 효율성을 확보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하였습니다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pic>
        <p:nvPicPr>
          <p:cNvPr id="149" name="그림 148">
            <a:extLst>
              <a:ext uri="{FF2B5EF4-FFF2-40B4-BE49-F238E27FC236}">
                <a16:creationId xmlns:a16="http://schemas.microsoft.com/office/drawing/2014/main" id="{03BB8653-2644-4EEA-BE57-63EE5EDD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394" y="1148090"/>
            <a:ext cx="608107" cy="180000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753F43EC-611D-4E6D-85A0-846A47267FE4}"/>
              </a:ext>
            </a:extLst>
          </p:cNvPr>
          <p:cNvGrpSpPr/>
          <p:nvPr/>
        </p:nvGrpSpPr>
        <p:grpSpPr>
          <a:xfrm>
            <a:off x="605811" y="1822474"/>
            <a:ext cx="3615170" cy="4468550"/>
            <a:chOff x="10497342" y="1991978"/>
            <a:chExt cx="6080124" cy="4457666"/>
          </a:xfrm>
        </p:grpSpPr>
        <p:sp>
          <p:nvSpPr>
            <p:cNvPr id="46" name="양쪽 모서리가 둥근 사각형 85">
              <a:extLst>
                <a:ext uri="{FF2B5EF4-FFF2-40B4-BE49-F238E27FC236}">
                  <a16:creationId xmlns:a16="http://schemas.microsoft.com/office/drawing/2014/main" id="{4D597777-C92E-455E-ADDB-1C366AAE92E3}"/>
                </a:ext>
              </a:extLst>
            </p:cNvPr>
            <p:cNvSpPr/>
            <p:nvPr/>
          </p:nvSpPr>
          <p:spPr>
            <a:xfrm>
              <a:off x="10497342" y="1991978"/>
              <a:ext cx="6080124" cy="4457666"/>
            </a:xfrm>
            <a:prstGeom prst="round2SameRect">
              <a:avLst>
                <a:gd name="adj1" fmla="val 2070"/>
                <a:gd name="adj2" fmla="val 0"/>
              </a:avLst>
            </a:prstGeom>
            <a:pattFill prst="dkUpDiag">
              <a:fgClr>
                <a:srgbClr val="002060"/>
              </a:fgClr>
              <a:bgClr>
                <a:srgbClr val="0070C0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5F195117-1CD2-4057-BE68-9B3BBE8CAEDB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14926023" y="1991980"/>
              <a:ext cx="1640967" cy="356875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26234371-58C5-4DC8-9444-5F5D3CBD4162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10511571" y="1991980"/>
              <a:ext cx="1640967" cy="356875"/>
            </a:xfrm>
            <a:prstGeom prst="rect">
              <a:avLst/>
            </a:prstGeom>
          </p:spPr>
        </p:pic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FBDE67D6-B9AE-416F-B554-902771BF35E7}"/>
                </a:ext>
              </a:extLst>
            </p:cNvPr>
            <p:cNvSpPr/>
            <p:nvPr/>
          </p:nvSpPr>
          <p:spPr bwMode="auto">
            <a:xfrm>
              <a:off x="10497342" y="2011590"/>
              <a:ext cx="6069647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b="1" spc="-15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농협은행 </a:t>
              </a:r>
              <a:r>
                <a:rPr lang="en-US" altLang="ko-KR" sz="1600" b="1" spc="-15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eSRM </a:t>
              </a:r>
              <a:r>
                <a:rPr lang="ko-KR" altLang="en-US" sz="1600" b="1" spc="-15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도입 효과</a:t>
              </a:r>
              <a:endParaRPr kumimoji="0" lang="ko-KR" altLang="en-US" sz="1600" b="1" i="0" u="none" strike="noStrike" kern="1200" cap="none" spc="-150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8DA73769-5CCD-445F-828F-BD62413085C9}"/>
                </a:ext>
              </a:extLst>
            </p:cNvPr>
            <p:cNvSpPr/>
            <p:nvPr/>
          </p:nvSpPr>
          <p:spPr>
            <a:xfrm>
              <a:off x="10642360" y="2406144"/>
              <a:ext cx="5756547" cy="38422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3D9ECF"/>
              </a:solidFill>
              <a:prstDash val="solid"/>
              <a:miter lim="800000"/>
            </a:ln>
            <a:effectLst>
              <a:innerShdw blurRad="114300">
                <a:sysClr val="windowText" lastClr="000000">
                  <a:lumMod val="75000"/>
                  <a:lumOff val="25000"/>
                  <a:alpha val="26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lnSpc>
                  <a:spcPct val="170000"/>
                </a:lnSpc>
                <a:buFont typeface="Wingdings" panose="05000000000000000000" pitchFamily="2" charset="2"/>
                <a:buChar char="l"/>
              </a:pP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스토리지 및 서버의 전체 구성 확인의 어려움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기존 수기관리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전체 구성도 및 복제 구성도를 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Topology view 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형태로 제공</a:t>
              </a:r>
              <a:endPara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endParaRPr>
            </a:p>
            <a:p>
              <a:pPr marL="171450" indent="-171450">
                <a:lnSpc>
                  <a:spcPct val="170000"/>
                </a:lnSpc>
                <a:buFont typeface="Wingdings" panose="05000000000000000000" pitchFamily="2" charset="2"/>
                <a:buChar char="l"/>
              </a:pP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스토리지 용량 변화 이력 파악의 어려움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Trend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메뉴를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통한 스토리지의 할당량 변화 추이 및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</a:b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추가 삭제되는 내역 확인 가능</a:t>
              </a:r>
              <a:endPara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endParaRPr>
            </a:p>
            <a:p>
              <a:pPr marL="171450" indent="-171450">
                <a:lnSpc>
                  <a:spcPct val="170000"/>
                </a:lnSpc>
                <a:buFont typeface="Wingdings" panose="05000000000000000000" pitchFamily="2" charset="2"/>
                <a:buChar char="l"/>
              </a:pP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매일 모든 스토리지 장치에 접속하여 점검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인력 낭비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모든 스토리지의 이벤트를 통합 관리하여 시간단축</a:t>
              </a:r>
              <a:endPara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endParaRPr>
            </a:p>
            <a:p>
              <a:pPr marL="171450" indent="-171450">
                <a:lnSpc>
                  <a:spcPct val="170000"/>
                </a:lnSpc>
                <a:buFont typeface="Wingdings" panose="05000000000000000000" pitchFamily="2" charset="2"/>
                <a:buChar char="l"/>
              </a:pP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이력 관리가 어렵고 장기적인 고장 이력 분석의 어려움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전체 고장 이력 히스토리를 저장하여 분석에 용이하도록 함</a:t>
              </a:r>
              <a:endPara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endParaRPr>
            </a:p>
            <a:p>
              <a:pPr marL="171450" indent="-171450">
                <a:lnSpc>
                  <a:spcPct val="170000"/>
                </a:lnSpc>
                <a:buFont typeface="Wingdings" panose="05000000000000000000" pitchFamily="2" charset="2"/>
                <a:buChar char="l"/>
              </a:pP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보고서 작성을 위하여 많은 작업 시간이 필요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다양한 보고서 양식 제공과 </a:t>
              </a:r>
              <a: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Customizing</a:t>
              </a: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을 통하여</a:t>
              </a:r>
              <a:br>
                <a:rPr lang="en-US" altLang="ko-KR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</a:br>
              <a:r>
                <a:rPr lang="ko-KR" altLang="en-US" sz="100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+mn-ea"/>
                </a:rPr>
                <a:t>보고서 작업시간을 단축 하였음</a:t>
              </a:r>
              <a:endPara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09A5863-F2A3-4C26-88BE-DB0A0F0B3567}"/>
              </a:ext>
            </a:extLst>
          </p:cNvPr>
          <p:cNvGrpSpPr/>
          <p:nvPr/>
        </p:nvGrpSpPr>
        <p:grpSpPr>
          <a:xfrm>
            <a:off x="4325806" y="1833830"/>
            <a:ext cx="2487803" cy="1463798"/>
            <a:chOff x="821342" y="2166014"/>
            <a:chExt cx="2606564" cy="2548861"/>
          </a:xfrm>
        </p:grpSpPr>
        <p:sp>
          <p:nvSpPr>
            <p:cNvPr id="52" name="양쪽 모서리가 둥근 사각형 85">
              <a:extLst>
                <a:ext uri="{FF2B5EF4-FFF2-40B4-BE49-F238E27FC236}">
                  <a16:creationId xmlns:a16="http://schemas.microsoft.com/office/drawing/2014/main" id="{7A899CDB-D6A7-4C9D-9153-247C0284F616}"/>
                </a:ext>
              </a:extLst>
            </p:cNvPr>
            <p:cNvSpPr/>
            <p:nvPr/>
          </p:nvSpPr>
          <p:spPr>
            <a:xfrm>
              <a:off x="821342" y="2166014"/>
              <a:ext cx="2606564" cy="2548861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51657F"/>
              </a:fgClr>
              <a:bgClr>
                <a:srgbClr val="44546A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0" cap="none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6156D759-B1C0-4BFF-ADCA-099880315C17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2000250" y="2166016"/>
              <a:ext cx="1422145" cy="356875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D8C75DE8-FB63-4664-B2FC-3423CB39866B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821705" y="2166016"/>
              <a:ext cx="1422145" cy="356875"/>
            </a:xfrm>
            <a:prstGeom prst="rect">
              <a:avLst/>
            </a:prstGeom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7EE58CB3-53BC-45D6-9636-0787B58BCEB1}"/>
                </a:ext>
              </a:extLst>
            </p:cNvPr>
            <p:cNvSpPr/>
            <p:nvPr/>
          </p:nvSpPr>
          <p:spPr bwMode="auto">
            <a:xfrm>
              <a:off x="821342" y="2185626"/>
              <a:ext cx="2597483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5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Dashboard &gt; </a:t>
              </a:r>
              <a:r>
                <a:rPr lang="ko-KR" altLang="en-US" sz="105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스토리지 </a:t>
              </a:r>
              <a:r>
                <a:rPr lang="en-US" altLang="ko-KR" sz="1050" b="1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Summary</a:t>
              </a:r>
              <a:endParaRPr kumimoji="0" lang="ko-KR" altLang="en-US" sz="1050" b="1" i="0" u="none" strike="noStrike" kern="1200" cap="none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4FA8D8F7-7F8D-45B7-97E4-913A5273D85D}"/>
                </a:ext>
              </a:extLst>
            </p:cNvPr>
            <p:cNvSpPr/>
            <p:nvPr/>
          </p:nvSpPr>
          <p:spPr>
            <a:xfrm>
              <a:off x="931955" y="2580180"/>
              <a:ext cx="2383339" cy="19822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3D9ECF"/>
              </a:solidFill>
              <a:prstDash val="solid"/>
              <a:miter lim="800000"/>
            </a:ln>
            <a:effectLst>
              <a:innerShdw blurRad="114300">
                <a:sysClr val="windowText" lastClr="000000">
                  <a:lumMod val="75000"/>
                  <a:lumOff val="25000"/>
                  <a:alpha val="26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73FD335E-AA5F-45B8-AE69-E22B52694351}"/>
              </a:ext>
            </a:extLst>
          </p:cNvPr>
          <p:cNvGrpSpPr/>
          <p:nvPr/>
        </p:nvGrpSpPr>
        <p:grpSpPr>
          <a:xfrm>
            <a:off x="859413" y="2993959"/>
            <a:ext cx="105187" cy="105187"/>
            <a:chOff x="5370754" y="1581086"/>
            <a:chExt cx="96879" cy="96879"/>
          </a:xfrm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02F9E61-5F4A-4AC8-8FF4-FA9D01B25CFA}"/>
                </a:ext>
              </a:extLst>
            </p:cNvPr>
            <p:cNvSpPr/>
            <p:nvPr/>
          </p:nvSpPr>
          <p:spPr>
            <a:xfrm>
              <a:off x="5370754" y="1581086"/>
              <a:ext cx="96879" cy="96879"/>
            </a:xfrm>
            <a:prstGeom prst="rect">
              <a:avLst/>
            </a:prstGeom>
            <a:solidFill>
              <a:srgbClr val="DC4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47" b="1" spc="-36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8B2FCF49-AFE7-418B-8BF2-C26612AAB98F}"/>
                </a:ext>
              </a:extLst>
            </p:cNvPr>
            <p:cNvCxnSpPr/>
            <p:nvPr/>
          </p:nvCxnSpPr>
          <p:spPr>
            <a:xfrm>
              <a:off x="5417019" y="1624037"/>
              <a:ext cx="39905" cy="39905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DBF76255-F8C2-4FC5-A7BF-AF1FB3986018}"/>
              </a:ext>
            </a:extLst>
          </p:cNvPr>
          <p:cNvGrpSpPr/>
          <p:nvPr/>
        </p:nvGrpSpPr>
        <p:grpSpPr>
          <a:xfrm>
            <a:off x="859413" y="3527359"/>
            <a:ext cx="105187" cy="105187"/>
            <a:chOff x="5370754" y="1581086"/>
            <a:chExt cx="96879" cy="96879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B3BC051-D16F-4994-8A18-DB6DFD5E2223}"/>
                </a:ext>
              </a:extLst>
            </p:cNvPr>
            <p:cNvSpPr/>
            <p:nvPr/>
          </p:nvSpPr>
          <p:spPr>
            <a:xfrm>
              <a:off x="5370754" y="1581086"/>
              <a:ext cx="96879" cy="96879"/>
            </a:xfrm>
            <a:prstGeom prst="rect">
              <a:avLst/>
            </a:prstGeom>
            <a:solidFill>
              <a:srgbClr val="DC4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47" b="1" spc="-36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17996629-2827-452C-8E4E-C8278E938064}"/>
                </a:ext>
              </a:extLst>
            </p:cNvPr>
            <p:cNvCxnSpPr/>
            <p:nvPr/>
          </p:nvCxnSpPr>
          <p:spPr>
            <a:xfrm>
              <a:off x="5417019" y="1624037"/>
              <a:ext cx="39905" cy="39905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A669541A-9D2B-443D-83A1-DE2BE6095FE6}"/>
              </a:ext>
            </a:extLst>
          </p:cNvPr>
          <p:cNvGrpSpPr/>
          <p:nvPr/>
        </p:nvGrpSpPr>
        <p:grpSpPr>
          <a:xfrm>
            <a:off x="859413" y="4279834"/>
            <a:ext cx="105187" cy="105187"/>
            <a:chOff x="5370754" y="1581086"/>
            <a:chExt cx="96879" cy="96879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8F7418A0-E995-4CD0-9F6E-B8FB0CD91989}"/>
                </a:ext>
              </a:extLst>
            </p:cNvPr>
            <p:cNvSpPr/>
            <p:nvPr/>
          </p:nvSpPr>
          <p:spPr>
            <a:xfrm>
              <a:off x="5370754" y="1581086"/>
              <a:ext cx="96879" cy="96879"/>
            </a:xfrm>
            <a:prstGeom prst="rect">
              <a:avLst/>
            </a:prstGeom>
            <a:solidFill>
              <a:srgbClr val="DC4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47" b="1" spc="-36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B8F95743-49DF-4722-8CF2-14C31A752BB4}"/>
                </a:ext>
              </a:extLst>
            </p:cNvPr>
            <p:cNvCxnSpPr/>
            <p:nvPr/>
          </p:nvCxnSpPr>
          <p:spPr>
            <a:xfrm>
              <a:off x="5417019" y="1624037"/>
              <a:ext cx="39905" cy="39905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0F1E2030-7005-4681-90DA-8620410AF50D}"/>
              </a:ext>
            </a:extLst>
          </p:cNvPr>
          <p:cNvGrpSpPr/>
          <p:nvPr/>
        </p:nvGrpSpPr>
        <p:grpSpPr>
          <a:xfrm>
            <a:off x="859413" y="4784659"/>
            <a:ext cx="105187" cy="105187"/>
            <a:chOff x="5370754" y="1581086"/>
            <a:chExt cx="96879" cy="96879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013CAD3-DD38-4D0E-BBB0-A7FBA11BD7B3}"/>
                </a:ext>
              </a:extLst>
            </p:cNvPr>
            <p:cNvSpPr/>
            <p:nvPr/>
          </p:nvSpPr>
          <p:spPr>
            <a:xfrm>
              <a:off x="5370754" y="1581086"/>
              <a:ext cx="96879" cy="96879"/>
            </a:xfrm>
            <a:prstGeom prst="rect">
              <a:avLst/>
            </a:prstGeom>
            <a:solidFill>
              <a:srgbClr val="DC4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47" b="1" spc="-36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FB177B16-89E7-445E-BC12-FFCE20B68D33}"/>
                </a:ext>
              </a:extLst>
            </p:cNvPr>
            <p:cNvCxnSpPr/>
            <p:nvPr/>
          </p:nvCxnSpPr>
          <p:spPr>
            <a:xfrm>
              <a:off x="5417019" y="1624037"/>
              <a:ext cx="39905" cy="39905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42AFD1A8-1607-48D8-9566-C0B799414127}"/>
              </a:ext>
            </a:extLst>
          </p:cNvPr>
          <p:cNvGrpSpPr/>
          <p:nvPr/>
        </p:nvGrpSpPr>
        <p:grpSpPr>
          <a:xfrm>
            <a:off x="859413" y="5318059"/>
            <a:ext cx="105187" cy="105187"/>
            <a:chOff x="5370754" y="1581086"/>
            <a:chExt cx="96879" cy="96879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80C7AF21-4B92-4255-9D9E-9092D3AB5DB7}"/>
                </a:ext>
              </a:extLst>
            </p:cNvPr>
            <p:cNvSpPr/>
            <p:nvPr/>
          </p:nvSpPr>
          <p:spPr>
            <a:xfrm>
              <a:off x="5370754" y="1581086"/>
              <a:ext cx="96879" cy="96879"/>
            </a:xfrm>
            <a:prstGeom prst="rect">
              <a:avLst/>
            </a:prstGeom>
            <a:solidFill>
              <a:srgbClr val="DC4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47" b="1" spc="-36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A4A6FB3C-48E6-4BB4-905B-7231DB92016D}"/>
                </a:ext>
              </a:extLst>
            </p:cNvPr>
            <p:cNvCxnSpPr/>
            <p:nvPr/>
          </p:nvCxnSpPr>
          <p:spPr>
            <a:xfrm>
              <a:off x="5417019" y="1624037"/>
              <a:ext cx="39905" cy="39905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FD6F124-0527-43E4-B93D-87C20649D42B}"/>
              </a:ext>
            </a:extLst>
          </p:cNvPr>
          <p:cNvGrpSpPr/>
          <p:nvPr/>
        </p:nvGrpSpPr>
        <p:grpSpPr>
          <a:xfrm>
            <a:off x="4325806" y="3330528"/>
            <a:ext cx="2487803" cy="1463798"/>
            <a:chOff x="5049792" y="3713429"/>
            <a:chExt cx="3030436" cy="1783077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08D694F6-50C8-4DD6-8515-9575DB378818}"/>
                </a:ext>
              </a:extLst>
            </p:cNvPr>
            <p:cNvGrpSpPr/>
            <p:nvPr/>
          </p:nvGrpSpPr>
          <p:grpSpPr>
            <a:xfrm>
              <a:off x="5049792" y="3713429"/>
              <a:ext cx="3030436" cy="1783077"/>
              <a:chOff x="821342" y="2166014"/>
              <a:chExt cx="2606564" cy="2548861"/>
            </a:xfrm>
          </p:grpSpPr>
          <p:sp>
            <p:nvSpPr>
              <p:cNvPr id="59" name="양쪽 모서리가 둥근 사각형 85">
                <a:extLst>
                  <a:ext uri="{FF2B5EF4-FFF2-40B4-BE49-F238E27FC236}">
                    <a16:creationId xmlns:a16="http://schemas.microsoft.com/office/drawing/2014/main" id="{55BB95D7-34B2-49C1-8FDA-9C02E481E7AA}"/>
                  </a:ext>
                </a:extLst>
              </p:cNvPr>
              <p:cNvSpPr/>
              <p:nvPr/>
            </p:nvSpPr>
            <p:spPr>
              <a:xfrm>
                <a:off x="821342" y="2166014"/>
                <a:ext cx="2606564" cy="2548861"/>
              </a:xfrm>
              <a:prstGeom prst="round2SameRect">
                <a:avLst>
                  <a:gd name="adj1" fmla="val 3124"/>
                  <a:gd name="adj2" fmla="val 0"/>
                </a:avLst>
              </a:prstGeom>
              <a:pattFill prst="dkUpDiag">
                <a:fgClr>
                  <a:srgbClr val="51657F"/>
                </a:fgClr>
                <a:bgClr>
                  <a:srgbClr val="44546A"/>
                </a:bgClr>
              </a:pattFill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1280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AC134CC0-86A7-402D-A954-4F937AD87EA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>
                <a:off x="2000250" y="2166016"/>
                <a:ext cx="1422145" cy="356875"/>
              </a:xfrm>
              <a:prstGeom prst="rect">
                <a:avLst/>
              </a:prstGeom>
            </p:spPr>
          </p:pic>
          <p:pic>
            <p:nvPicPr>
              <p:cNvPr id="61" name="그림 60">
                <a:extLst>
                  <a:ext uri="{FF2B5EF4-FFF2-40B4-BE49-F238E27FC236}">
                    <a16:creationId xmlns:a16="http://schemas.microsoft.com/office/drawing/2014/main" id="{3D40632D-C3CB-4ACA-AA18-9B1CD50465F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 flipH="1">
                <a:off x="821705" y="2166016"/>
                <a:ext cx="1422145" cy="356875"/>
              </a:xfrm>
              <a:prstGeom prst="rect">
                <a:avLst/>
              </a:prstGeom>
            </p:spPr>
          </p:pic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85D6BE33-E0D0-4CB5-BE0E-03FC7A563F32}"/>
                  </a:ext>
                </a:extLst>
              </p:cNvPr>
              <p:cNvSpPr/>
              <p:nvPr/>
            </p:nvSpPr>
            <p:spPr bwMode="auto">
              <a:xfrm>
                <a:off x="821342" y="2185626"/>
                <a:ext cx="2597483" cy="436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Event &gt; </a:t>
                </a:r>
                <a:r>
                  <a:rPr kumimoji="0" lang="ko-KR" altLang="en-US" sz="1050" b="1" i="0" u="none" strike="noStrike" kern="1200" cap="none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통합 스토리지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8B7827AF-2DC5-43B1-94F4-4210D9C6B0B8}"/>
                  </a:ext>
                </a:extLst>
              </p:cNvPr>
              <p:cNvSpPr/>
              <p:nvPr/>
            </p:nvSpPr>
            <p:spPr>
              <a:xfrm>
                <a:off x="931955" y="2580180"/>
                <a:ext cx="2383339" cy="1982295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3D9ECF"/>
                </a:solidFill>
                <a:prstDash val="solid"/>
                <a:miter lim="800000"/>
              </a:ln>
              <a:effectLst>
                <a:innerShdw blurRad="114300">
                  <a:sysClr val="windowText" lastClr="000000">
                    <a:lumMod val="75000"/>
                    <a:lumOff val="25000"/>
                    <a:alpha val="26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D2C6066-5B47-4FAE-8391-99533E3D8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726"/>
            <a:stretch/>
          </p:blipFill>
          <p:spPr>
            <a:xfrm>
              <a:off x="5242111" y="4057845"/>
              <a:ext cx="2669092" cy="1276155"/>
            </a:xfrm>
            <a:prstGeom prst="rect">
              <a:avLst/>
            </a:prstGeom>
          </p:spPr>
        </p:pic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A7005111-3293-4EE8-9BF3-32389B1002BC}"/>
              </a:ext>
            </a:extLst>
          </p:cNvPr>
          <p:cNvGrpSpPr/>
          <p:nvPr/>
        </p:nvGrpSpPr>
        <p:grpSpPr>
          <a:xfrm>
            <a:off x="6907081" y="4827226"/>
            <a:ext cx="2487803" cy="1463798"/>
            <a:chOff x="821342" y="2166014"/>
            <a:chExt cx="2606564" cy="2548861"/>
          </a:xfrm>
        </p:grpSpPr>
        <p:sp>
          <p:nvSpPr>
            <p:cNvPr id="115" name="양쪽 모서리가 둥근 사각형 85">
              <a:extLst>
                <a:ext uri="{FF2B5EF4-FFF2-40B4-BE49-F238E27FC236}">
                  <a16:creationId xmlns:a16="http://schemas.microsoft.com/office/drawing/2014/main" id="{E6325823-A344-483A-A669-EEFC34B2DA4A}"/>
                </a:ext>
              </a:extLst>
            </p:cNvPr>
            <p:cNvSpPr/>
            <p:nvPr/>
          </p:nvSpPr>
          <p:spPr>
            <a:xfrm>
              <a:off x="821342" y="2166014"/>
              <a:ext cx="2606564" cy="2548861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51657F"/>
              </a:fgClr>
              <a:bgClr>
                <a:srgbClr val="44546A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0" cap="none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A6678FF7-529A-4DCC-8A27-623316EC5FB9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2000250" y="2166016"/>
              <a:ext cx="1422145" cy="356875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E7E6A9D9-3DB5-4030-AA31-831C556EBD43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821705" y="2166016"/>
              <a:ext cx="1422145" cy="356875"/>
            </a:xfrm>
            <a:prstGeom prst="rect">
              <a:avLst/>
            </a:prstGeom>
          </p:spPr>
        </p:pic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0E628065-8656-449B-B895-4884B362F518}"/>
                </a:ext>
              </a:extLst>
            </p:cNvPr>
            <p:cNvSpPr/>
            <p:nvPr/>
          </p:nvSpPr>
          <p:spPr bwMode="auto">
            <a:xfrm>
              <a:off x="821342" y="2185626"/>
              <a:ext cx="2597483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120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Report</a:t>
              </a:r>
              <a:r>
                <a:rPr kumimoji="0" lang="ko-KR" altLang="en-US" sz="1050" b="1" i="0" u="none" strike="noStrike" kern="120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 </a:t>
              </a:r>
              <a:r>
                <a:rPr kumimoji="0" lang="en-US" altLang="ko-KR" sz="1050" b="1" i="0" u="none" strike="noStrike" kern="120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&gt;</a:t>
              </a:r>
              <a:r>
                <a:rPr kumimoji="0" lang="ko-KR" altLang="en-US" sz="1050" b="1" i="0" u="none" strike="noStrike" kern="120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 업무별 용량 보고서</a:t>
              </a:r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00DF5027-DF9E-46B8-9B8F-C05548C31AFC}"/>
                </a:ext>
              </a:extLst>
            </p:cNvPr>
            <p:cNvSpPr/>
            <p:nvPr/>
          </p:nvSpPr>
          <p:spPr>
            <a:xfrm>
              <a:off x="931955" y="2580180"/>
              <a:ext cx="2383339" cy="19822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3D9ECF"/>
              </a:solidFill>
              <a:prstDash val="solid"/>
              <a:miter lim="800000"/>
            </a:ln>
            <a:effectLst>
              <a:innerShdw blurRad="114300">
                <a:sysClr val="windowText" lastClr="000000">
                  <a:lumMod val="75000"/>
                  <a:lumOff val="25000"/>
                  <a:alpha val="26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normalizeH="0" baseline="0" noProof="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8158BCB-47A0-4C77-B4B5-CF6740B3314C}"/>
              </a:ext>
            </a:extLst>
          </p:cNvPr>
          <p:cNvGrpSpPr/>
          <p:nvPr/>
        </p:nvGrpSpPr>
        <p:grpSpPr>
          <a:xfrm>
            <a:off x="4325806" y="4827226"/>
            <a:ext cx="2487803" cy="1463798"/>
            <a:chOff x="4325806" y="4827226"/>
            <a:chExt cx="2487803" cy="1463798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534A0654-4921-4F63-A48C-3E0FB45D5CE7}"/>
                </a:ext>
              </a:extLst>
            </p:cNvPr>
            <p:cNvGrpSpPr/>
            <p:nvPr/>
          </p:nvGrpSpPr>
          <p:grpSpPr>
            <a:xfrm>
              <a:off x="4325806" y="4827226"/>
              <a:ext cx="2487803" cy="1463798"/>
              <a:chOff x="821342" y="2166014"/>
              <a:chExt cx="2606564" cy="2548861"/>
            </a:xfrm>
          </p:grpSpPr>
          <p:sp>
            <p:nvSpPr>
              <p:cNvPr id="89" name="양쪽 모서리가 둥근 사각형 85">
                <a:extLst>
                  <a:ext uri="{FF2B5EF4-FFF2-40B4-BE49-F238E27FC236}">
                    <a16:creationId xmlns:a16="http://schemas.microsoft.com/office/drawing/2014/main" id="{A74136D2-94B9-46B3-8C31-8E600B66CA21}"/>
                  </a:ext>
                </a:extLst>
              </p:cNvPr>
              <p:cNvSpPr/>
              <p:nvPr/>
            </p:nvSpPr>
            <p:spPr>
              <a:xfrm>
                <a:off x="821342" y="2166014"/>
                <a:ext cx="2606564" cy="2548861"/>
              </a:xfrm>
              <a:prstGeom prst="round2SameRect">
                <a:avLst>
                  <a:gd name="adj1" fmla="val 3124"/>
                  <a:gd name="adj2" fmla="val 0"/>
                </a:avLst>
              </a:prstGeom>
              <a:pattFill prst="dkUpDiag">
                <a:fgClr>
                  <a:srgbClr val="51657F"/>
                </a:fgClr>
                <a:bgClr>
                  <a:srgbClr val="44546A"/>
                </a:bgClr>
              </a:pattFill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1280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id="{570C88B1-FF74-4E02-AC7C-CAAFEEBC703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>
                <a:off x="2000250" y="2166016"/>
                <a:ext cx="1422145" cy="356875"/>
              </a:xfrm>
              <a:prstGeom prst="rect">
                <a:avLst/>
              </a:prstGeom>
            </p:spPr>
          </p:pic>
          <p:pic>
            <p:nvPicPr>
              <p:cNvPr id="91" name="그림 90">
                <a:extLst>
                  <a:ext uri="{FF2B5EF4-FFF2-40B4-BE49-F238E27FC236}">
                    <a16:creationId xmlns:a16="http://schemas.microsoft.com/office/drawing/2014/main" id="{D77DF09A-73E7-49E6-AEB9-4CBF44B9083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 flipH="1">
                <a:off x="821705" y="2166016"/>
                <a:ext cx="1422145" cy="356875"/>
              </a:xfrm>
              <a:prstGeom prst="rect">
                <a:avLst/>
              </a:prstGeom>
            </p:spPr>
          </p:pic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2A6372AB-6EA7-45D1-96EC-E4AD2DDAF181}"/>
                  </a:ext>
                </a:extLst>
              </p:cNvPr>
              <p:cNvSpPr/>
              <p:nvPr/>
            </p:nvSpPr>
            <p:spPr bwMode="auto">
              <a:xfrm>
                <a:off x="821342" y="2185626"/>
                <a:ext cx="2597483" cy="436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Trend &gt; </a:t>
                </a:r>
                <a:r>
                  <a:rPr kumimoji="0" lang="ko-KR" altLang="en-US" sz="1050" b="1" i="0" u="none" strike="noStrike" kern="1200" cap="none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스토리지</a:t>
                </a:r>
              </a:p>
            </p:txBody>
          </p:sp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id="{EA83EA5D-A6EC-4F88-AFB2-BEAF55860F5F}"/>
                  </a:ext>
                </a:extLst>
              </p:cNvPr>
              <p:cNvSpPr/>
              <p:nvPr/>
            </p:nvSpPr>
            <p:spPr>
              <a:xfrm>
                <a:off x="931955" y="2580180"/>
                <a:ext cx="2383339" cy="1982295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3D9ECF"/>
                </a:solidFill>
                <a:prstDash val="solid"/>
                <a:miter lim="800000"/>
              </a:ln>
              <a:effectLst>
                <a:innerShdw blurRad="114300">
                  <a:sysClr val="windowText" lastClr="000000">
                    <a:lumMod val="75000"/>
                    <a:lumOff val="25000"/>
                    <a:alpha val="26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3579EB1-F337-4C4D-BA46-A767A0BBC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3319"/>
            <a:stretch/>
          </p:blipFill>
          <p:spPr>
            <a:xfrm>
              <a:off x="4480538" y="5119418"/>
              <a:ext cx="2194312" cy="1057249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4863E22-F449-427F-902C-13B9C088A104}"/>
              </a:ext>
            </a:extLst>
          </p:cNvPr>
          <p:cNvGrpSpPr/>
          <p:nvPr/>
        </p:nvGrpSpPr>
        <p:grpSpPr>
          <a:xfrm>
            <a:off x="6907081" y="3330528"/>
            <a:ext cx="2487803" cy="1463798"/>
            <a:chOff x="6907081" y="3330528"/>
            <a:chExt cx="2487803" cy="1463798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A2228ADD-9F52-4AF4-8CFA-B74A47B4275E}"/>
                </a:ext>
              </a:extLst>
            </p:cNvPr>
            <p:cNvGrpSpPr/>
            <p:nvPr/>
          </p:nvGrpSpPr>
          <p:grpSpPr>
            <a:xfrm>
              <a:off x="6907081" y="3330528"/>
              <a:ext cx="2487803" cy="1463798"/>
              <a:chOff x="821342" y="2166014"/>
              <a:chExt cx="2606564" cy="2548861"/>
            </a:xfrm>
          </p:grpSpPr>
          <p:sp>
            <p:nvSpPr>
              <p:cNvPr id="105" name="양쪽 모서리가 둥근 사각형 85">
                <a:extLst>
                  <a:ext uri="{FF2B5EF4-FFF2-40B4-BE49-F238E27FC236}">
                    <a16:creationId xmlns:a16="http://schemas.microsoft.com/office/drawing/2014/main" id="{2B74C30A-BC36-49A1-8BFF-0F69A0B83311}"/>
                  </a:ext>
                </a:extLst>
              </p:cNvPr>
              <p:cNvSpPr/>
              <p:nvPr/>
            </p:nvSpPr>
            <p:spPr>
              <a:xfrm>
                <a:off x="821342" y="2166014"/>
                <a:ext cx="2606564" cy="2548861"/>
              </a:xfrm>
              <a:prstGeom prst="round2SameRect">
                <a:avLst>
                  <a:gd name="adj1" fmla="val 3124"/>
                  <a:gd name="adj2" fmla="val 0"/>
                </a:avLst>
              </a:prstGeom>
              <a:pattFill prst="dkUpDiag">
                <a:fgClr>
                  <a:srgbClr val="51657F"/>
                </a:fgClr>
                <a:bgClr>
                  <a:srgbClr val="44546A"/>
                </a:bgClr>
              </a:pattFill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1280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pic>
            <p:nvPicPr>
              <p:cNvPr id="106" name="그림 105">
                <a:extLst>
                  <a:ext uri="{FF2B5EF4-FFF2-40B4-BE49-F238E27FC236}">
                    <a16:creationId xmlns:a16="http://schemas.microsoft.com/office/drawing/2014/main" id="{F8B89817-F4F5-4204-967B-45D646AB612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>
                <a:off x="2000250" y="2166016"/>
                <a:ext cx="1422145" cy="356875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:a16="http://schemas.microsoft.com/office/drawing/2014/main" id="{C1432CC6-59A6-4C0A-ABCE-DA5277E9161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 flipH="1">
                <a:off x="821705" y="2166016"/>
                <a:ext cx="1422145" cy="356875"/>
              </a:xfrm>
              <a:prstGeom prst="rect">
                <a:avLst/>
              </a:prstGeom>
            </p:spPr>
          </p:pic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FFE065EA-49A5-42B9-BC62-5D569016B8A2}"/>
                  </a:ext>
                </a:extLst>
              </p:cNvPr>
              <p:cNvSpPr/>
              <p:nvPr/>
            </p:nvSpPr>
            <p:spPr bwMode="auto">
              <a:xfrm>
                <a:off x="821342" y="2185626"/>
                <a:ext cx="2597483" cy="436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50" b="1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Dashboard &gt; </a:t>
                </a:r>
                <a:r>
                  <a:rPr lang="ko-KR" altLang="en-US" sz="1050" b="1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기술지원 이력통계</a:t>
                </a:r>
                <a:endParaRPr kumimoji="0" lang="ko-KR" altLang="en-US" sz="1050" b="1" i="0" u="none" strike="noStrike" kern="120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467AB023-62BA-48ED-8EC7-7B182F6212DB}"/>
                  </a:ext>
                </a:extLst>
              </p:cNvPr>
              <p:cNvSpPr/>
              <p:nvPr/>
            </p:nvSpPr>
            <p:spPr>
              <a:xfrm>
                <a:off x="931955" y="2580180"/>
                <a:ext cx="2383339" cy="1982295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3D9ECF"/>
                </a:solidFill>
                <a:prstDash val="solid"/>
                <a:miter lim="800000"/>
              </a:ln>
              <a:effectLst>
                <a:innerShdw blurRad="114300">
                  <a:sysClr val="windowText" lastClr="000000">
                    <a:lumMod val="75000"/>
                    <a:lumOff val="25000"/>
                    <a:alpha val="26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527565-9B54-4C96-A9C2-8ACDBDA98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117"/>
            <a:stretch/>
          </p:blipFill>
          <p:spPr>
            <a:xfrm>
              <a:off x="7055491" y="3622799"/>
              <a:ext cx="2191162" cy="1047646"/>
            </a:xfrm>
            <a:prstGeom prst="rect">
              <a:avLst/>
            </a:prstGeom>
          </p:spPr>
        </p:pic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EC50499A-3146-4131-8CBE-C21C19A60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271"/>
          <a:stretch/>
        </p:blipFill>
        <p:spPr>
          <a:xfrm>
            <a:off x="4477829" y="2106973"/>
            <a:ext cx="2187244" cy="10759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82DD3D4-D291-4370-B54B-503C870F3A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6976"/>
          <a:stretch/>
        </p:blipFill>
        <p:spPr>
          <a:xfrm>
            <a:off x="7055491" y="5119418"/>
            <a:ext cx="2191162" cy="1057249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1A57F8D4-A5C5-4057-9727-815DE7011A9E}"/>
              </a:ext>
            </a:extLst>
          </p:cNvPr>
          <p:cNvGrpSpPr/>
          <p:nvPr/>
        </p:nvGrpSpPr>
        <p:grpSpPr>
          <a:xfrm>
            <a:off x="6907081" y="1833830"/>
            <a:ext cx="2487803" cy="1463798"/>
            <a:chOff x="6907081" y="1833830"/>
            <a:chExt cx="2487803" cy="1463798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1C0D1E97-F49C-401F-AF0E-45A904D3D3EA}"/>
                </a:ext>
              </a:extLst>
            </p:cNvPr>
            <p:cNvGrpSpPr/>
            <p:nvPr/>
          </p:nvGrpSpPr>
          <p:grpSpPr>
            <a:xfrm>
              <a:off x="6907081" y="1833830"/>
              <a:ext cx="2487803" cy="1463798"/>
              <a:chOff x="821342" y="2166014"/>
              <a:chExt cx="2606564" cy="2548861"/>
            </a:xfrm>
          </p:grpSpPr>
          <p:sp>
            <p:nvSpPr>
              <p:cNvPr id="97" name="양쪽 모서리가 둥근 사각형 85">
                <a:extLst>
                  <a:ext uri="{FF2B5EF4-FFF2-40B4-BE49-F238E27FC236}">
                    <a16:creationId xmlns:a16="http://schemas.microsoft.com/office/drawing/2014/main" id="{B580F083-1E99-47F3-BCC3-A80B74B92194}"/>
                  </a:ext>
                </a:extLst>
              </p:cNvPr>
              <p:cNvSpPr/>
              <p:nvPr/>
            </p:nvSpPr>
            <p:spPr>
              <a:xfrm>
                <a:off x="821342" y="2166014"/>
                <a:ext cx="2606564" cy="2548861"/>
              </a:xfrm>
              <a:prstGeom prst="round2SameRect">
                <a:avLst>
                  <a:gd name="adj1" fmla="val 3124"/>
                  <a:gd name="adj2" fmla="val 0"/>
                </a:avLst>
              </a:prstGeom>
              <a:pattFill prst="dkUpDiag">
                <a:fgClr>
                  <a:srgbClr val="51657F"/>
                </a:fgClr>
                <a:bgClr>
                  <a:srgbClr val="44546A"/>
                </a:bgClr>
              </a:pattFill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12801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endParaRPr>
              </a:p>
            </p:txBody>
          </p:sp>
          <p:pic>
            <p:nvPicPr>
              <p:cNvPr id="98" name="그림 97">
                <a:extLst>
                  <a:ext uri="{FF2B5EF4-FFF2-40B4-BE49-F238E27FC236}">
                    <a16:creationId xmlns:a16="http://schemas.microsoft.com/office/drawing/2014/main" id="{3ADB6DE0-054D-45C7-B3D7-1FED6EFE26C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>
                <a:off x="2000250" y="2166016"/>
                <a:ext cx="1422145" cy="356875"/>
              </a:xfrm>
              <a:prstGeom prst="rect">
                <a:avLst/>
              </a:prstGeom>
            </p:spPr>
          </p:pic>
          <p:pic>
            <p:nvPicPr>
              <p:cNvPr id="99" name="그림 98">
                <a:extLst>
                  <a:ext uri="{FF2B5EF4-FFF2-40B4-BE49-F238E27FC236}">
                    <a16:creationId xmlns:a16="http://schemas.microsoft.com/office/drawing/2014/main" id="{17A4235F-482D-41DD-B352-0374CF4AF964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"/>
              <a:stretch/>
            </p:blipFill>
            <p:spPr>
              <a:xfrm flipH="1">
                <a:off x="821705" y="2166016"/>
                <a:ext cx="1422145" cy="356875"/>
              </a:xfrm>
              <a:prstGeom prst="rect">
                <a:avLst/>
              </a:prstGeom>
            </p:spPr>
          </p:pic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AF9FFF03-87E2-43F1-B756-7031BFA8DFD8}"/>
                  </a:ext>
                </a:extLst>
              </p:cNvPr>
              <p:cNvSpPr/>
              <p:nvPr/>
            </p:nvSpPr>
            <p:spPr bwMode="auto">
              <a:xfrm>
                <a:off x="821342" y="2185626"/>
                <a:ext cx="2597483" cy="436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89726" tIns="0" rIns="89726" bIns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801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202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6032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0040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84048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48056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20640" algn="l" defTabSz="1280160" rtl="0" eaLnBrk="1" latinLnBrk="1" hangingPunct="1"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1200" cap="none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Topology &gt; </a:t>
                </a:r>
                <a:r>
                  <a:rPr kumimoji="0" lang="ko-KR" altLang="en-US" sz="1050" b="1" i="0" u="none" strike="noStrike" kern="1200" cap="none" normalizeH="0" baseline="0" noProof="0" dirty="0">
                    <a:ln>
                      <a:solidFill>
                        <a:schemeClr val="tx1">
                          <a:lumMod val="85000"/>
                          <a:lumOff val="15000"/>
                          <a:alpha val="0"/>
                        </a:schemeClr>
                      </a:solidFill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</a:rPr>
                  <a:t>복제구성도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23F20BE6-AA75-435F-8D40-4B117B728C2A}"/>
                  </a:ext>
                </a:extLst>
              </p:cNvPr>
              <p:cNvSpPr/>
              <p:nvPr/>
            </p:nvSpPr>
            <p:spPr>
              <a:xfrm>
                <a:off x="931955" y="2580180"/>
                <a:ext cx="2383339" cy="1982295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3D9ECF"/>
                </a:solidFill>
                <a:prstDash val="solid"/>
                <a:miter lim="800000"/>
              </a:ln>
              <a:effectLst>
                <a:innerShdw blurRad="114300">
                  <a:sysClr val="windowText" lastClr="000000">
                    <a:lumMod val="75000"/>
                    <a:lumOff val="25000"/>
                    <a:alpha val="26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1" i="0" u="none" strike="noStrike" kern="0" cap="none" normalizeH="0" baseline="0" noProof="0" dirty="0">
                  <a:ln>
                    <a:solidFill>
                      <a:schemeClr val="tx1">
                        <a:lumMod val="85000"/>
                        <a:lumOff val="15000"/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374BE0E-8895-4D87-9E34-F9FDF6397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41475"/>
            <a:stretch/>
          </p:blipFill>
          <p:spPr>
            <a:xfrm>
              <a:off x="7055491" y="2106972"/>
              <a:ext cx="2191162" cy="1075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5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4135106" cy="490904"/>
          </a:xfrm>
        </p:spPr>
        <p:txBody>
          <a:bodyPr/>
          <a:lstStyle/>
          <a:p>
            <a:r>
              <a:rPr lang="en-US" altLang="ko-KR" dirty="0"/>
              <a:t>11. eSRM </a:t>
            </a:r>
            <a:r>
              <a:rPr lang="ko-KR" altLang="en-US" dirty="0"/>
              <a:t>제품 별 가격정책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D861B60-E5C6-4D03-B4BB-9CB7F3FD7DC8}"/>
              </a:ext>
            </a:extLst>
          </p:cNvPr>
          <p:cNvSpPr/>
          <p:nvPr/>
        </p:nvSpPr>
        <p:spPr>
          <a:xfrm>
            <a:off x="1095374" y="1061705"/>
            <a:ext cx="8505826" cy="352771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eSRM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매니저와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SAN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라이선스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b="1" kern="0" dirty="0" err="1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스토리지라이선스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제품군으로 구성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되어 있습니다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pic>
        <p:nvPicPr>
          <p:cNvPr id="149" name="그림 148">
            <a:extLst>
              <a:ext uri="{FF2B5EF4-FFF2-40B4-BE49-F238E27FC236}">
                <a16:creationId xmlns:a16="http://schemas.microsoft.com/office/drawing/2014/main" id="{03BB8653-2644-4EEA-BE57-63EE5EDD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09" y="1155350"/>
            <a:ext cx="608107" cy="180000"/>
          </a:xfrm>
          <a:prstGeom prst="rect">
            <a:avLst/>
          </a:prstGeom>
        </p:spPr>
      </p:pic>
      <p:sp>
        <p:nvSpPr>
          <p:cNvPr id="86" name="직사각형 85">
            <a:extLst>
              <a:ext uri="{FF2B5EF4-FFF2-40B4-BE49-F238E27FC236}">
                <a16:creationId xmlns:a16="http://schemas.microsoft.com/office/drawing/2014/main" id="{E932B48E-EE0E-4AFF-B2B6-5405F39ACD7F}"/>
              </a:ext>
            </a:extLst>
          </p:cNvPr>
          <p:cNvSpPr/>
          <p:nvPr/>
        </p:nvSpPr>
        <p:spPr>
          <a:xfrm>
            <a:off x="632619" y="2646479"/>
            <a:ext cx="8640762" cy="28494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114300">
              <a:sysClr val="windowText" lastClr="000000">
                <a:lumMod val="75000"/>
                <a:lumOff val="25000"/>
                <a:alpha val="26000"/>
              </a:sysClr>
            </a:innerShdw>
          </a:effectLst>
        </p:spPr>
        <p:txBody>
          <a:bodyPr rtlCol="0" anchor="ctr"/>
          <a:lstStyle/>
          <a:p>
            <a:pPr latinLnBrk="0">
              <a:defRPr/>
            </a:pPr>
            <a:endParaRPr lang="ko-KR" altLang="en-US" sz="1600" b="1" kern="0" dirty="0">
              <a:solidFill>
                <a:sysClr val="window" lastClr="FFFFFF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63344B16-90C5-4AD4-AC6C-CF679A5BC439}"/>
              </a:ext>
            </a:extLst>
          </p:cNvPr>
          <p:cNvGrpSpPr/>
          <p:nvPr/>
        </p:nvGrpSpPr>
        <p:grpSpPr>
          <a:xfrm>
            <a:off x="632620" y="2266677"/>
            <a:ext cx="4430072" cy="382736"/>
            <a:chOff x="-2803760" y="2337935"/>
            <a:chExt cx="5269344" cy="456002"/>
          </a:xfrm>
        </p:grpSpPr>
        <p:sp>
          <p:nvSpPr>
            <p:cNvPr id="94" name="양쪽 모서리가 둥근 사각형 85">
              <a:extLst>
                <a:ext uri="{FF2B5EF4-FFF2-40B4-BE49-F238E27FC236}">
                  <a16:creationId xmlns:a16="http://schemas.microsoft.com/office/drawing/2014/main" id="{30F10025-C852-4BAB-AE30-3AD76A680411}"/>
                </a:ext>
              </a:extLst>
            </p:cNvPr>
            <p:cNvSpPr/>
            <p:nvPr/>
          </p:nvSpPr>
          <p:spPr>
            <a:xfrm>
              <a:off x="-2803759" y="2337935"/>
              <a:ext cx="5269343" cy="456002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002060"/>
              </a:fgClr>
              <a:bgClr>
                <a:srgbClr val="0070C0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B5B9951B-E48F-47CD-BDD4-EF87E1C61B7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1034358" y="2337937"/>
              <a:ext cx="1422145" cy="356875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46E2D05B-EA5A-4A7D-AC97-628CBF4D26EF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-2791429" y="2337937"/>
              <a:ext cx="1422145" cy="356875"/>
            </a:xfrm>
            <a:prstGeom prst="rect">
              <a:avLst/>
            </a:prstGeom>
          </p:spPr>
        </p:pic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3A628F07-E82D-4BE5-83AD-247BB5F99043}"/>
                </a:ext>
              </a:extLst>
            </p:cNvPr>
            <p:cNvSpPr/>
            <p:nvPr/>
          </p:nvSpPr>
          <p:spPr bwMode="auto">
            <a:xfrm>
              <a:off x="-2803760" y="2357547"/>
              <a:ext cx="5260262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eSRM 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제품 별  소비자가격     </a:t>
              </a:r>
            </a:p>
          </p:txBody>
        </p:sp>
      </p:grpSp>
      <p:sp>
        <p:nvSpPr>
          <p:cNvPr id="120" name="Rectangle 27">
            <a:extLst>
              <a:ext uri="{FF2B5EF4-FFF2-40B4-BE49-F238E27FC236}">
                <a16:creationId xmlns:a16="http://schemas.microsoft.com/office/drawing/2014/main" id="{A719DB97-A6A9-4120-8632-400F99C128FC}"/>
              </a:ext>
            </a:extLst>
          </p:cNvPr>
          <p:cNvSpPr>
            <a:spLocks/>
          </p:cNvSpPr>
          <p:nvPr/>
        </p:nvSpPr>
        <p:spPr bwMode="auto">
          <a:xfrm>
            <a:off x="2129974" y="3052500"/>
            <a:ext cx="1725344" cy="3795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53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600" b="1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8944ED-AD07-4864-AA4C-37AF8CE482B3}"/>
              </a:ext>
            </a:extLst>
          </p:cNvPr>
          <p:cNvGrpSpPr/>
          <p:nvPr/>
        </p:nvGrpSpPr>
        <p:grpSpPr>
          <a:xfrm>
            <a:off x="2715240" y="2991973"/>
            <a:ext cx="6260485" cy="2046752"/>
            <a:chOff x="2715240" y="2991973"/>
            <a:chExt cx="4697017" cy="2046752"/>
          </a:xfrm>
        </p:grpSpPr>
        <p:sp>
          <p:nvSpPr>
            <p:cNvPr id="121" name="Rectangle 30">
              <a:extLst>
                <a:ext uri="{FF2B5EF4-FFF2-40B4-BE49-F238E27FC236}">
                  <a16:creationId xmlns:a16="http://schemas.microsoft.com/office/drawing/2014/main" id="{E97D5BA6-42A5-460D-9C9C-921660A3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03" y="3052502"/>
              <a:ext cx="796272" cy="3795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F5308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grpSp>
          <p:nvGrpSpPr>
            <p:cNvPr id="123" name="Group 8">
              <a:extLst>
                <a:ext uri="{FF2B5EF4-FFF2-40B4-BE49-F238E27FC236}">
                  <a16:creationId xmlns:a16="http://schemas.microsoft.com/office/drawing/2014/main" id="{52D809E5-B9AE-448E-B6C7-D6BB5967DF88}"/>
                </a:ext>
              </a:extLst>
            </p:cNvPr>
            <p:cNvGrpSpPr/>
            <p:nvPr/>
          </p:nvGrpSpPr>
          <p:grpSpPr>
            <a:xfrm>
              <a:off x="5842175" y="2991973"/>
              <a:ext cx="1570082" cy="2046752"/>
              <a:chOff x="10811468" y="2571750"/>
              <a:chExt cx="2944368" cy="3057187"/>
            </a:xfrm>
          </p:grpSpPr>
          <p:sp>
            <p:nvSpPr>
              <p:cNvPr id="171" name="Rectangle 5">
                <a:extLst>
                  <a:ext uri="{FF2B5EF4-FFF2-40B4-BE49-F238E27FC236}">
                    <a16:creationId xmlns:a16="http://schemas.microsoft.com/office/drawing/2014/main" id="{2EA3E7A9-8BAD-4E86-A0F4-137E07F00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1468" y="2571751"/>
                <a:ext cx="2944368" cy="30571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0" tIns="0" rIns="0" bIns="648000" anchor="b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id-ID" sz="16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₩10,000,000</a:t>
                </a:r>
              </a:p>
              <a:p>
                <a:pPr algn="ctr"/>
                <a:r>
                  <a:rPr lang="en-US" altLang="id-ID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Per 1 LIC</a:t>
                </a:r>
                <a:endParaRPr lang="id-ID" altLang="id-ID" sz="2800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2" name="Rectangle 128">
                <a:extLst>
                  <a:ext uri="{FF2B5EF4-FFF2-40B4-BE49-F238E27FC236}">
                    <a16:creationId xmlns:a16="http://schemas.microsoft.com/office/drawing/2014/main" id="{71ECB247-A5F9-467F-8FAF-E6E41C17A6CA}"/>
                  </a:ext>
                </a:extLst>
              </p:cNvPr>
              <p:cNvSpPr/>
              <p:nvPr/>
            </p:nvSpPr>
            <p:spPr>
              <a:xfrm>
                <a:off x="10811542" y="2571750"/>
                <a:ext cx="2943422" cy="701709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스토리지 </a:t>
                </a:r>
                <a:r>
                  <a:rPr 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 </a:t>
                </a:r>
                <a:r>
                  <a:rPr lang="ko-KR" alt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라이선스</a:t>
                </a:r>
                <a:endParaRPr lang="id-ID" sz="1200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</p:grpSp>
        <p:grpSp>
          <p:nvGrpSpPr>
            <p:cNvPr id="124" name="Group 7">
              <a:extLst>
                <a:ext uri="{FF2B5EF4-FFF2-40B4-BE49-F238E27FC236}">
                  <a16:creationId xmlns:a16="http://schemas.microsoft.com/office/drawing/2014/main" id="{A29E222E-3CF1-4BE0-A0D7-9534B8836AF0}"/>
                </a:ext>
              </a:extLst>
            </p:cNvPr>
            <p:cNvGrpSpPr/>
            <p:nvPr/>
          </p:nvGrpSpPr>
          <p:grpSpPr>
            <a:xfrm>
              <a:off x="4278283" y="2991973"/>
              <a:ext cx="1570507" cy="2046752"/>
              <a:chOff x="7878706" y="2571750"/>
              <a:chExt cx="2945165" cy="3057187"/>
            </a:xfrm>
          </p:grpSpPr>
          <p:sp>
            <p:nvSpPr>
              <p:cNvPr id="169" name="Rectangle 5">
                <a:extLst>
                  <a:ext uri="{FF2B5EF4-FFF2-40B4-BE49-F238E27FC236}">
                    <a16:creationId xmlns:a16="http://schemas.microsoft.com/office/drawing/2014/main" id="{8679378B-0884-453F-8A2E-03F9D30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9503" y="2571751"/>
                <a:ext cx="2944368" cy="305718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648000" anchor="b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id-ID" sz="16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₩3,000,000</a:t>
                </a:r>
              </a:p>
              <a:p>
                <a:pPr algn="ctr"/>
                <a:r>
                  <a:rPr lang="en-US" altLang="id-ID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Per 1 LIC</a:t>
                </a:r>
                <a:endParaRPr lang="id-ID" altLang="id-ID" sz="2800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0" name="Rectangle 127">
                <a:extLst>
                  <a:ext uri="{FF2B5EF4-FFF2-40B4-BE49-F238E27FC236}">
                    <a16:creationId xmlns:a16="http://schemas.microsoft.com/office/drawing/2014/main" id="{4C714E19-8DF0-4330-9BE2-15B92C1DAE2C}"/>
                  </a:ext>
                </a:extLst>
              </p:cNvPr>
              <p:cNvSpPr/>
              <p:nvPr/>
            </p:nvSpPr>
            <p:spPr>
              <a:xfrm>
                <a:off x="7878706" y="2571750"/>
                <a:ext cx="2932836" cy="701709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SAN </a:t>
                </a:r>
                <a:r>
                  <a:rPr lang="ko-KR" alt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라이선스</a:t>
                </a:r>
                <a:endParaRPr lang="id-ID" sz="1200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</p:grpSp>
        <p:grpSp>
          <p:nvGrpSpPr>
            <p:cNvPr id="125" name="Group 5">
              <a:extLst>
                <a:ext uri="{FF2B5EF4-FFF2-40B4-BE49-F238E27FC236}">
                  <a16:creationId xmlns:a16="http://schemas.microsoft.com/office/drawing/2014/main" id="{265196F9-3504-4978-8D8E-6978A42C4DDC}"/>
                </a:ext>
              </a:extLst>
            </p:cNvPr>
            <p:cNvGrpSpPr/>
            <p:nvPr/>
          </p:nvGrpSpPr>
          <p:grpSpPr>
            <a:xfrm>
              <a:off x="2715240" y="2991973"/>
              <a:ext cx="1570082" cy="2046752"/>
              <a:chOff x="4947538" y="2571750"/>
              <a:chExt cx="2944368" cy="3057187"/>
            </a:xfrm>
          </p:grpSpPr>
          <p:sp>
            <p:nvSpPr>
              <p:cNvPr id="167" name="Rectangle 5">
                <a:extLst>
                  <a:ext uri="{FF2B5EF4-FFF2-40B4-BE49-F238E27FC236}">
                    <a16:creationId xmlns:a16="http://schemas.microsoft.com/office/drawing/2014/main" id="{757E1B85-8BDE-40E1-975F-C37A6DD4F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538" y="2571751"/>
                <a:ext cx="2944368" cy="305718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lIns="0" tIns="0" rIns="0" bIns="648000" anchor="b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16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₩60,000,000</a:t>
                </a:r>
              </a:p>
              <a:p>
                <a:pPr algn="ctr" eaLnBrk="1" hangingPunct="1"/>
                <a:r>
                  <a:rPr lang="en-US" altLang="id-ID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1Copy</a:t>
                </a:r>
                <a:endParaRPr lang="id-ID" altLang="id-ID" sz="2800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68" name="Rectangle 14">
                <a:extLst>
                  <a:ext uri="{FF2B5EF4-FFF2-40B4-BE49-F238E27FC236}">
                    <a16:creationId xmlns:a16="http://schemas.microsoft.com/office/drawing/2014/main" id="{8E51409F-68EE-4963-AA34-78755085C90A}"/>
                  </a:ext>
                </a:extLst>
              </p:cNvPr>
              <p:cNvSpPr/>
              <p:nvPr/>
            </p:nvSpPr>
            <p:spPr>
              <a:xfrm>
                <a:off x="4947540" y="2571750"/>
                <a:ext cx="2931166" cy="701709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eSRM </a:t>
                </a:r>
                <a:r>
                  <a:rPr lang="ko-KR" altLang="en-US" sz="1200" b="1" dirty="0">
                    <a:ln>
                      <a:solidFill>
                        <a:schemeClr val="tx1">
                          <a:lumMod val="50000"/>
                          <a:lumOff val="50000"/>
                          <a:alpha val="0"/>
                        </a:schemeClr>
                      </a:solidFill>
                    </a:ln>
                    <a:latin typeface="+mn-ea"/>
                  </a:rPr>
                  <a:t>매니저</a:t>
                </a:r>
                <a:endParaRPr lang="id-ID" sz="1200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</p:grpSp>
      </p:grpSp>
      <p:sp>
        <p:nvSpPr>
          <p:cNvPr id="126" name="Rectangle 5">
            <a:extLst>
              <a:ext uri="{FF2B5EF4-FFF2-40B4-BE49-F238E27FC236}">
                <a16:creationId xmlns:a16="http://schemas.microsoft.com/office/drawing/2014/main" id="{8ED742ED-FA72-4978-BD4F-9C19D9ED8B24}"/>
              </a:ext>
            </a:extLst>
          </p:cNvPr>
          <p:cNvSpPr>
            <a:spLocks/>
          </p:cNvSpPr>
          <p:nvPr/>
        </p:nvSpPr>
        <p:spPr bwMode="auto">
          <a:xfrm>
            <a:off x="930275" y="2991972"/>
            <a:ext cx="1780719" cy="20467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d-ID" sz="1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 eaLnBrk="1" hangingPunct="1"/>
            <a:endParaRPr lang="en-US" altLang="id-ID" sz="1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 eaLnBrk="1" hangingPunct="1"/>
            <a:endParaRPr lang="en-US" altLang="id-ID" sz="1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 eaLnBrk="1" hangingPunct="1"/>
            <a:endParaRPr lang="en-US" altLang="id-ID" sz="1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 eaLnBrk="1" hangingPunct="1"/>
            <a:r>
              <a:rPr lang="en-US" altLang="id-ID" sz="1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Choose Your Plan</a:t>
            </a:r>
            <a:endParaRPr lang="id-ID" altLang="id-ID" sz="1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0113B88-D813-4111-86E9-BEE50B8002E8}"/>
              </a:ext>
            </a:extLst>
          </p:cNvPr>
          <p:cNvSpPr txBox="1"/>
          <p:nvPr/>
        </p:nvSpPr>
        <p:spPr>
          <a:xfrm>
            <a:off x="4172547" y="2335476"/>
            <a:ext cx="569387" cy="253916"/>
          </a:xfrm>
          <a:prstGeom prst="rect">
            <a:avLst/>
          </a:prstGeom>
          <a:noFill/>
        </p:spPr>
        <p:txBody>
          <a:bodyPr wrap="none" anchor="b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>
              <a:defRPr/>
            </a:pPr>
            <a:r>
              <a:rPr lang="ko-KR" altLang="en-US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단위 </a:t>
            </a:r>
            <a:r>
              <a:rPr lang="en-US" altLang="ko-KR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: </a:t>
            </a:r>
            <a:r>
              <a:rPr lang="ko-KR" altLang="en-US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원</a:t>
            </a:r>
          </a:p>
        </p:txBody>
      </p:sp>
      <p:pic>
        <p:nvPicPr>
          <p:cNvPr id="177" name="그림 176">
            <a:extLst>
              <a:ext uri="{FF2B5EF4-FFF2-40B4-BE49-F238E27FC236}">
                <a16:creationId xmlns:a16="http://schemas.microsoft.com/office/drawing/2014/main" id="{4421CA8E-2963-4577-8B21-B7ACFC87A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16" y="3788055"/>
            <a:ext cx="1322209" cy="3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3089948" cy="487313"/>
          </a:xfrm>
        </p:spPr>
        <p:txBody>
          <a:bodyPr/>
          <a:lstStyle/>
          <a:p>
            <a:r>
              <a:rPr lang="en-US" altLang="ko-KR" dirty="0"/>
              <a:t>12. </a:t>
            </a:r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조달금액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D861B60-E5C6-4D03-B4BB-9CB7F3FD7DC8}"/>
              </a:ext>
            </a:extLst>
          </p:cNvPr>
          <p:cNvSpPr/>
          <p:nvPr/>
        </p:nvSpPr>
        <p:spPr>
          <a:xfrm>
            <a:off x="1095374" y="1061705"/>
            <a:ext cx="8505826" cy="352771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eSRM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매니저와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SAN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라이선스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b="1" kern="0" dirty="0" err="1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스토리지라이선스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제품군으로 구성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되어 있습니다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pic>
        <p:nvPicPr>
          <p:cNvPr id="149" name="그림 148">
            <a:extLst>
              <a:ext uri="{FF2B5EF4-FFF2-40B4-BE49-F238E27FC236}">
                <a16:creationId xmlns:a16="http://schemas.microsoft.com/office/drawing/2014/main" id="{03BB8653-2644-4EEA-BE57-63EE5EDD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09" y="1155350"/>
            <a:ext cx="608107" cy="180000"/>
          </a:xfrm>
          <a:prstGeom prst="rect">
            <a:avLst/>
          </a:prstGeom>
        </p:spPr>
      </p:pic>
      <p:sp>
        <p:nvSpPr>
          <p:cNvPr id="86" name="직사각형 85">
            <a:extLst>
              <a:ext uri="{FF2B5EF4-FFF2-40B4-BE49-F238E27FC236}">
                <a16:creationId xmlns:a16="http://schemas.microsoft.com/office/drawing/2014/main" id="{E932B48E-EE0E-4AFF-B2B6-5405F39ACD7F}"/>
              </a:ext>
            </a:extLst>
          </p:cNvPr>
          <p:cNvSpPr/>
          <p:nvPr/>
        </p:nvSpPr>
        <p:spPr>
          <a:xfrm>
            <a:off x="632619" y="2646479"/>
            <a:ext cx="8640762" cy="28494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114300">
              <a:sysClr val="windowText" lastClr="000000">
                <a:lumMod val="75000"/>
                <a:lumOff val="25000"/>
                <a:alpha val="26000"/>
              </a:sysClr>
            </a:innerShdw>
          </a:effectLst>
        </p:spPr>
        <p:txBody>
          <a:bodyPr rtlCol="0" anchor="ctr"/>
          <a:lstStyle/>
          <a:p>
            <a:pPr latinLnBrk="0">
              <a:defRPr/>
            </a:pPr>
            <a:endParaRPr lang="ko-KR" altLang="en-US" sz="1600" b="1" kern="0" dirty="0">
              <a:solidFill>
                <a:sysClr val="window" lastClr="FFFFFF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63344B16-90C5-4AD4-AC6C-CF679A5BC439}"/>
              </a:ext>
            </a:extLst>
          </p:cNvPr>
          <p:cNvGrpSpPr/>
          <p:nvPr/>
        </p:nvGrpSpPr>
        <p:grpSpPr>
          <a:xfrm>
            <a:off x="632620" y="2266677"/>
            <a:ext cx="4430072" cy="382736"/>
            <a:chOff x="-2803760" y="2337935"/>
            <a:chExt cx="5269344" cy="456002"/>
          </a:xfrm>
        </p:grpSpPr>
        <p:sp>
          <p:nvSpPr>
            <p:cNvPr id="94" name="양쪽 모서리가 둥근 사각형 85">
              <a:extLst>
                <a:ext uri="{FF2B5EF4-FFF2-40B4-BE49-F238E27FC236}">
                  <a16:creationId xmlns:a16="http://schemas.microsoft.com/office/drawing/2014/main" id="{30F10025-C852-4BAB-AE30-3AD76A680411}"/>
                </a:ext>
              </a:extLst>
            </p:cNvPr>
            <p:cNvSpPr/>
            <p:nvPr/>
          </p:nvSpPr>
          <p:spPr>
            <a:xfrm>
              <a:off x="-2803759" y="2337935"/>
              <a:ext cx="5269343" cy="456002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002060"/>
              </a:fgClr>
              <a:bgClr>
                <a:srgbClr val="0070C0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B5B9951B-E48F-47CD-BDD4-EF87E1C61B7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1034358" y="2337937"/>
              <a:ext cx="1422145" cy="356875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46E2D05B-EA5A-4A7D-AC97-628CBF4D26EF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-2791429" y="2337937"/>
              <a:ext cx="1422145" cy="356875"/>
            </a:xfrm>
            <a:prstGeom prst="rect">
              <a:avLst/>
            </a:prstGeom>
          </p:spPr>
        </p:pic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3A628F07-E82D-4BE5-83AD-247BB5F99043}"/>
                </a:ext>
              </a:extLst>
            </p:cNvPr>
            <p:cNvSpPr/>
            <p:nvPr/>
          </p:nvSpPr>
          <p:spPr bwMode="auto">
            <a:xfrm>
              <a:off x="-2803760" y="2357547"/>
              <a:ext cx="5260262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eSRM 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제품 별  조달가격     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60113B88-D813-4111-86E9-BEE50B8002E8}"/>
              </a:ext>
            </a:extLst>
          </p:cNvPr>
          <p:cNvSpPr txBox="1"/>
          <p:nvPr/>
        </p:nvSpPr>
        <p:spPr>
          <a:xfrm>
            <a:off x="4172547" y="2335476"/>
            <a:ext cx="569387" cy="253916"/>
          </a:xfrm>
          <a:prstGeom prst="rect">
            <a:avLst/>
          </a:prstGeom>
          <a:noFill/>
        </p:spPr>
        <p:txBody>
          <a:bodyPr wrap="none" anchor="b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>
              <a:defRPr/>
            </a:pPr>
            <a:r>
              <a:rPr lang="ko-KR" altLang="en-US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단위 </a:t>
            </a:r>
            <a:r>
              <a:rPr lang="en-US" altLang="ko-KR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: </a:t>
            </a:r>
            <a:r>
              <a:rPr lang="ko-KR" altLang="en-US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F08556-2F06-80D9-8B76-EAB4D47D3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803" y="2944024"/>
            <a:ext cx="3143250" cy="2162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7212EE3-ADD6-E352-6CA1-B956AECBB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89" y="2937030"/>
            <a:ext cx="31623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3089948" cy="487313"/>
          </a:xfrm>
        </p:spPr>
        <p:txBody>
          <a:bodyPr/>
          <a:lstStyle/>
          <a:p>
            <a:r>
              <a:rPr lang="en-US" altLang="ko-KR" dirty="0"/>
              <a:t>12. </a:t>
            </a:r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조달금액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D861B60-E5C6-4D03-B4BB-9CB7F3FD7DC8}"/>
              </a:ext>
            </a:extLst>
          </p:cNvPr>
          <p:cNvSpPr/>
          <p:nvPr/>
        </p:nvSpPr>
        <p:spPr>
          <a:xfrm>
            <a:off x="1095374" y="1061705"/>
            <a:ext cx="8505826" cy="352771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eSRM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매니저와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SAN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라이선스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b="1" kern="0" dirty="0" err="1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스토리지라이선스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제품군으로 구성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되어 있습니다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pic>
        <p:nvPicPr>
          <p:cNvPr id="149" name="그림 148">
            <a:extLst>
              <a:ext uri="{FF2B5EF4-FFF2-40B4-BE49-F238E27FC236}">
                <a16:creationId xmlns:a16="http://schemas.microsoft.com/office/drawing/2014/main" id="{03BB8653-2644-4EEA-BE57-63EE5EDD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09" y="1155350"/>
            <a:ext cx="608107" cy="180000"/>
          </a:xfrm>
          <a:prstGeom prst="rect">
            <a:avLst/>
          </a:prstGeom>
        </p:spPr>
      </p:pic>
      <p:sp>
        <p:nvSpPr>
          <p:cNvPr id="86" name="직사각형 85">
            <a:extLst>
              <a:ext uri="{FF2B5EF4-FFF2-40B4-BE49-F238E27FC236}">
                <a16:creationId xmlns:a16="http://schemas.microsoft.com/office/drawing/2014/main" id="{E932B48E-EE0E-4AFF-B2B6-5405F39ACD7F}"/>
              </a:ext>
            </a:extLst>
          </p:cNvPr>
          <p:cNvSpPr/>
          <p:nvPr/>
        </p:nvSpPr>
        <p:spPr>
          <a:xfrm>
            <a:off x="632619" y="2646479"/>
            <a:ext cx="8640762" cy="28494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114300">
              <a:sysClr val="windowText" lastClr="000000">
                <a:lumMod val="75000"/>
                <a:lumOff val="25000"/>
                <a:alpha val="26000"/>
              </a:sysClr>
            </a:innerShdw>
          </a:effectLst>
        </p:spPr>
        <p:txBody>
          <a:bodyPr rtlCol="0" anchor="ctr"/>
          <a:lstStyle/>
          <a:p>
            <a:pPr latinLnBrk="0">
              <a:defRPr/>
            </a:pPr>
            <a:endParaRPr lang="ko-KR" altLang="en-US" sz="1600" b="1" kern="0" dirty="0">
              <a:solidFill>
                <a:sysClr val="window" lastClr="FFFFFF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63344B16-90C5-4AD4-AC6C-CF679A5BC439}"/>
              </a:ext>
            </a:extLst>
          </p:cNvPr>
          <p:cNvGrpSpPr/>
          <p:nvPr/>
        </p:nvGrpSpPr>
        <p:grpSpPr>
          <a:xfrm>
            <a:off x="632620" y="2266677"/>
            <a:ext cx="4430072" cy="382736"/>
            <a:chOff x="-2803760" y="2337935"/>
            <a:chExt cx="5269344" cy="456002"/>
          </a:xfrm>
        </p:grpSpPr>
        <p:sp>
          <p:nvSpPr>
            <p:cNvPr id="94" name="양쪽 모서리가 둥근 사각형 85">
              <a:extLst>
                <a:ext uri="{FF2B5EF4-FFF2-40B4-BE49-F238E27FC236}">
                  <a16:creationId xmlns:a16="http://schemas.microsoft.com/office/drawing/2014/main" id="{30F10025-C852-4BAB-AE30-3AD76A680411}"/>
                </a:ext>
              </a:extLst>
            </p:cNvPr>
            <p:cNvSpPr/>
            <p:nvPr/>
          </p:nvSpPr>
          <p:spPr>
            <a:xfrm>
              <a:off x="-2803759" y="2337935"/>
              <a:ext cx="5269343" cy="456002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002060"/>
              </a:fgClr>
              <a:bgClr>
                <a:srgbClr val="0070C0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B5B9951B-E48F-47CD-BDD4-EF87E1C61B7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1034358" y="2337937"/>
              <a:ext cx="1422145" cy="356875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46E2D05B-EA5A-4A7D-AC97-628CBF4D26EF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-2791429" y="2337937"/>
              <a:ext cx="1422145" cy="356875"/>
            </a:xfrm>
            <a:prstGeom prst="rect">
              <a:avLst/>
            </a:prstGeom>
          </p:spPr>
        </p:pic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3A628F07-E82D-4BE5-83AD-247BB5F99043}"/>
                </a:ext>
              </a:extLst>
            </p:cNvPr>
            <p:cNvSpPr/>
            <p:nvPr/>
          </p:nvSpPr>
          <p:spPr bwMode="auto">
            <a:xfrm>
              <a:off x="-2803760" y="2357547"/>
              <a:ext cx="5260262" cy="4363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eSRM 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제품 별  조달가격     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60113B88-D813-4111-86E9-BEE50B8002E8}"/>
              </a:ext>
            </a:extLst>
          </p:cNvPr>
          <p:cNvSpPr txBox="1"/>
          <p:nvPr/>
        </p:nvSpPr>
        <p:spPr>
          <a:xfrm>
            <a:off x="4172547" y="2335476"/>
            <a:ext cx="569387" cy="253916"/>
          </a:xfrm>
          <a:prstGeom prst="rect">
            <a:avLst/>
          </a:prstGeom>
          <a:noFill/>
        </p:spPr>
        <p:txBody>
          <a:bodyPr wrap="none" anchor="b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>
              <a:defRPr/>
            </a:pPr>
            <a:r>
              <a:rPr lang="ko-KR" altLang="en-US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단위 </a:t>
            </a:r>
            <a:r>
              <a:rPr lang="en-US" altLang="ko-KR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: </a:t>
            </a:r>
            <a:r>
              <a:rPr lang="ko-KR" altLang="en-US" sz="1050" b="1" spc="-100" dirty="0">
                <a:ln w="127">
                  <a:noFill/>
                </a:ln>
                <a:solidFill>
                  <a:prstClr val="white"/>
                </a:solidFill>
                <a:latin typeface="+mn-ea"/>
              </a:rPr>
              <a:t>원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8CAAFB-1519-0290-85F0-74865334C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953" y="2942488"/>
            <a:ext cx="3257550" cy="21907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BFFAAD-2DF6-9923-6EEB-C1DC17989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465" y="3009163"/>
            <a:ext cx="31527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38" descr="컴퓨터이(가) 표시된 사진&#10;&#10;자동 생성된 설명">
            <a:extLst>
              <a:ext uri="{FF2B5EF4-FFF2-40B4-BE49-F238E27FC236}">
                <a16:creationId xmlns:a16="http://schemas.microsoft.com/office/drawing/2014/main" id="{C129AB9A-D995-448A-9FFF-4406F3C72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2507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D618FB0-B000-4B3E-B327-9B22AF566652}"/>
              </a:ext>
            </a:extLst>
          </p:cNvPr>
          <p:cNvSpPr/>
          <p:nvPr/>
        </p:nvSpPr>
        <p:spPr>
          <a:xfrm flipV="1">
            <a:off x="1420999" y="0"/>
            <a:ext cx="6360000" cy="6858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>
              <a:latin typeface="+mn-ea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DCD1C68-BC23-4826-AB0F-8CF1DDE6D482}"/>
              </a:ext>
            </a:extLst>
          </p:cNvPr>
          <p:cNvSpPr/>
          <p:nvPr/>
        </p:nvSpPr>
        <p:spPr>
          <a:xfrm flipV="1">
            <a:off x="2017699" y="0"/>
            <a:ext cx="7888301" cy="6858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  <a:gd name="connsiteX0" fmla="*/ 0 w 8826500"/>
              <a:gd name="connsiteY0" fmla="*/ 0 h 6858000"/>
              <a:gd name="connsiteX1" fmla="*/ 6273800 w 8826500"/>
              <a:gd name="connsiteY1" fmla="*/ 0 h 6858000"/>
              <a:gd name="connsiteX2" fmla="*/ 8826500 w 8826500"/>
              <a:gd name="connsiteY2" fmla="*/ 6845300 h 6858000"/>
              <a:gd name="connsiteX3" fmla="*/ 4162288 w 8826500"/>
              <a:gd name="connsiteY3" fmla="*/ 6858000 h 6858000"/>
              <a:gd name="connsiteX4" fmla="*/ 0 w 8826500"/>
              <a:gd name="connsiteY4" fmla="*/ 1 h 6858000"/>
              <a:gd name="connsiteX5" fmla="*/ 0 w 88265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26500 w 8851900"/>
              <a:gd name="connsiteY2" fmla="*/ 6845300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37011 w 8851900"/>
              <a:gd name="connsiteY2" fmla="*/ 6855811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620079 w 8851900"/>
              <a:gd name="connsiteY2" fmla="*/ 6600172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2119"/>
              <a:gd name="connsiteY0" fmla="*/ 0 h 6858000"/>
              <a:gd name="connsiteX1" fmla="*/ 8851900 w 8852119"/>
              <a:gd name="connsiteY1" fmla="*/ 0 h 6858000"/>
              <a:gd name="connsiteX2" fmla="*/ 8849337 w 8852119"/>
              <a:gd name="connsiteY2" fmla="*/ 6857347 h 6858000"/>
              <a:gd name="connsiteX3" fmla="*/ 4162288 w 8852119"/>
              <a:gd name="connsiteY3" fmla="*/ 6858000 h 6858000"/>
              <a:gd name="connsiteX4" fmla="*/ 0 w 8852119"/>
              <a:gd name="connsiteY4" fmla="*/ 1 h 6858000"/>
              <a:gd name="connsiteX5" fmla="*/ 0 w 8852119"/>
              <a:gd name="connsiteY5" fmla="*/ 0 h 6858000"/>
              <a:gd name="connsiteX0" fmla="*/ 0 w 8854895"/>
              <a:gd name="connsiteY0" fmla="*/ 0 h 6858000"/>
              <a:gd name="connsiteX1" fmla="*/ 8851900 w 8854895"/>
              <a:gd name="connsiteY1" fmla="*/ 0 h 6858000"/>
              <a:gd name="connsiteX2" fmla="*/ 8852521 w 8854895"/>
              <a:gd name="connsiteY2" fmla="*/ 6857347 h 6858000"/>
              <a:gd name="connsiteX3" fmla="*/ 4162288 w 8854895"/>
              <a:gd name="connsiteY3" fmla="*/ 6858000 h 6858000"/>
              <a:gd name="connsiteX4" fmla="*/ 0 w 8854895"/>
              <a:gd name="connsiteY4" fmla="*/ 1 h 6858000"/>
              <a:gd name="connsiteX5" fmla="*/ 0 w 885489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4895" h="6858000">
                <a:moveTo>
                  <a:pt x="0" y="0"/>
                </a:moveTo>
                <a:lnTo>
                  <a:pt x="8851900" y="0"/>
                </a:lnTo>
                <a:cubicBezTo>
                  <a:pt x="8843433" y="2281767"/>
                  <a:pt x="8860988" y="4575580"/>
                  <a:pt x="8852521" y="6857347"/>
                </a:cubicBezTo>
                <a:lnTo>
                  <a:pt x="4162288" y="685800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8">
              <a:latin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726BE5-EA9D-4FB5-967C-5A60034C9855}"/>
              </a:ext>
            </a:extLst>
          </p:cNvPr>
          <p:cNvSpPr txBox="1">
            <a:spLocks/>
          </p:cNvSpPr>
          <p:nvPr/>
        </p:nvSpPr>
        <p:spPr>
          <a:xfrm>
            <a:off x="5926276" y="1709148"/>
            <a:ext cx="3407745" cy="413731"/>
          </a:xfrm>
          <a:prstGeom prst="rect">
            <a:avLst/>
          </a:prstGeom>
        </p:spPr>
        <p:txBody>
          <a:bodyPr lIns="0"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3200" b="1" spc="338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㈜에이치씨인포</a:t>
            </a:r>
            <a:endParaRPr lang="en-US" sz="3200" b="1" spc="338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76A43-CAE0-4783-A413-F1993AADA537}"/>
              </a:ext>
            </a:extLst>
          </p:cNvPr>
          <p:cNvSpPr txBox="1"/>
          <p:nvPr/>
        </p:nvSpPr>
        <p:spPr>
          <a:xfrm>
            <a:off x="4504846" y="2411638"/>
            <a:ext cx="4829175" cy="20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lang="ko-KR" altLang="en-US" sz="1400" b="1" dirty="0">
                <a:ln>
                  <a:solidFill>
                    <a:srgbClr val="EB711D">
                      <a:alpha val="0"/>
                    </a:srgbClr>
                  </a:solidFill>
                </a:ln>
                <a:solidFill>
                  <a:srgbClr val="00B0F0"/>
                </a:solidFill>
                <a:latin typeface="+mn-ea"/>
              </a:rPr>
              <a:t>㈜에이치씨인포</a:t>
            </a: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는 나와 타인 사이에 존재하는 어떤 가능성을 실현하는 실천의 장이며</a:t>
            </a:r>
            <a:r>
              <a:rPr lang="en-US" altLang="ko-KR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, </a:t>
            </a: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타인과 관계를 맺고 그들과 하나됨을 실천하기 위한 사회 봉사적인 이념을 바탕으로 최상의 서비스로 고객에게 다가가고자 노력하는 회사이며 </a:t>
            </a:r>
            <a:r>
              <a:rPr lang="en-US" altLang="ko-KR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IT</a:t>
            </a:r>
            <a:r>
              <a:rPr lang="ko-KR" altLang="en-US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인프라의 설계</a:t>
            </a:r>
            <a:r>
              <a:rPr lang="en-US" altLang="ko-KR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, </a:t>
            </a:r>
            <a:r>
              <a:rPr lang="ko-KR" altLang="en-US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구축</a:t>
            </a:r>
            <a:r>
              <a:rPr lang="en-US" altLang="ko-KR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, </a:t>
            </a:r>
            <a:r>
              <a:rPr lang="ko-KR" altLang="en-US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유지관리 전문업체</a:t>
            </a: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입니다</a:t>
            </a:r>
            <a:r>
              <a:rPr lang="en-US" altLang="ko-KR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.</a:t>
            </a:r>
          </a:p>
          <a:p>
            <a:pPr algn="r">
              <a:lnSpc>
                <a:spcPct val="15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endParaRPr lang="en-US" altLang="ko-KR" sz="1000" dirty="0">
              <a:ln>
                <a:solidFill>
                  <a:srgbClr val="EB711D">
                    <a:alpha val="0"/>
                  </a:srgbClr>
                </a:solidFill>
              </a:ln>
              <a:latin typeface="+mn-ea"/>
            </a:endParaRPr>
          </a:p>
          <a:p>
            <a:pPr algn="r">
              <a:lnSpc>
                <a:spcPct val="15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에이치씨인포는 </a:t>
            </a:r>
            <a:r>
              <a:rPr lang="ko-KR" altLang="en-US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기업의 성장은 물론 사회에도 기여</a:t>
            </a: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할 것이며</a:t>
            </a:r>
            <a:r>
              <a:rPr lang="en-US" altLang="ko-KR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, </a:t>
            </a: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항상 고객의 입장에서 먼저 생각하며</a:t>
            </a:r>
            <a:r>
              <a:rPr lang="en-US" altLang="ko-KR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, </a:t>
            </a:r>
            <a:r>
              <a:rPr lang="ko-KR" altLang="en-US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고객이 원하는 것 그 이상을 실현하는 기업으로 고객과 파트너의 성공은 물론</a:t>
            </a:r>
            <a:r>
              <a:rPr lang="en-US" altLang="ko-KR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, </a:t>
            </a:r>
            <a:r>
              <a:rPr lang="ko-KR" altLang="en-US" sz="1050" b="1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더 나은 세상을 만들어 가겠습니다</a:t>
            </a:r>
            <a:r>
              <a:rPr lang="en-US" altLang="ko-KR" sz="1000" dirty="0">
                <a:ln>
                  <a:solidFill>
                    <a:srgbClr val="EB711D">
                      <a:alpha val="0"/>
                    </a:srgbClr>
                  </a:solidFill>
                </a:ln>
                <a:latin typeface="+mn-ea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23055-7447-4C69-8700-98F954DFFD5E}"/>
              </a:ext>
            </a:extLst>
          </p:cNvPr>
          <p:cNvSpPr txBox="1"/>
          <p:nvPr/>
        </p:nvSpPr>
        <p:spPr>
          <a:xfrm>
            <a:off x="7304462" y="4857259"/>
            <a:ext cx="2090431" cy="76559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  <a:cs typeface="Open Sans" panose="020B0606030504020204" pitchFamily="34" charset="0"/>
              </a:rPr>
              <a:t>김경운 영업대표</a:t>
            </a:r>
            <a:endParaRPr lang="en-US" sz="1400" b="1" dirty="0">
              <a:solidFill>
                <a:schemeClr val="tx2"/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010-2791-0133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/>
                </a:solidFill>
                <a:latin typeface="+mn-ea"/>
              </a:rPr>
              <a:t>kwkim</a:t>
            </a:r>
            <a:r>
              <a:rPr lang="en-US" sz="1000" b="1" dirty="0">
                <a:solidFill>
                  <a:schemeClr val="tx2"/>
                </a:solidFill>
                <a:latin typeface="+mn-ea"/>
              </a:rPr>
              <a:t>@hcinfo.co.kr</a:t>
            </a:r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29E75845-BBAF-4F73-AAB3-5738DB20170C}"/>
              </a:ext>
            </a:extLst>
          </p:cNvPr>
          <p:cNvSpPr/>
          <p:nvPr/>
        </p:nvSpPr>
        <p:spPr>
          <a:xfrm>
            <a:off x="8882582" y="5194618"/>
            <a:ext cx="1023418" cy="1663382"/>
          </a:xfrm>
          <a:custGeom>
            <a:avLst/>
            <a:gdLst>
              <a:gd name="connsiteX0" fmla="*/ 1514321 w 1514321"/>
              <a:gd name="connsiteY0" fmla="*/ 0 h 2495072"/>
              <a:gd name="connsiteX1" fmla="*/ 1514321 w 1514321"/>
              <a:gd name="connsiteY1" fmla="*/ 2495072 h 2495072"/>
              <a:gd name="connsiteX2" fmla="*/ 0 w 1514321"/>
              <a:gd name="connsiteY2" fmla="*/ 2495072 h 24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321" h="2495072">
                <a:moveTo>
                  <a:pt x="1514321" y="0"/>
                </a:moveTo>
                <a:lnTo>
                  <a:pt x="1514321" y="2495072"/>
                </a:lnTo>
                <a:lnTo>
                  <a:pt x="0" y="249507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38">
              <a:latin typeface="+mn-ea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20E930-EEF3-4FFF-B80A-2D2B8912EC8C}"/>
              </a:ext>
            </a:extLst>
          </p:cNvPr>
          <p:cNvGrpSpPr/>
          <p:nvPr/>
        </p:nvGrpSpPr>
        <p:grpSpPr>
          <a:xfrm>
            <a:off x="5921929" y="4928333"/>
            <a:ext cx="1250812" cy="289091"/>
            <a:chOff x="533402" y="1164144"/>
            <a:chExt cx="2893922" cy="382736"/>
          </a:xfrm>
        </p:grpSpPr>
        <p:sp>
          <p:nvSpPr>
            <p:cNvPr id="19" name="양쪽 모서리가 둥근 사각형 85">
              <a:extLst>
                <a:ext uri="{FF2B5EF4-FFF2-40B4-BE49-F238E27FC236}">
                  <a16:creationId xmlns:a16="http://schemas.microsoft.com/office/drawing/2014/main" id="{1507A335-A7D8-4EF9-9C46-74D41EC93823}"/>
                </a:ext>
              </a:extLst>
            </p:cNvPr>
            <p:cNvSpPr/>
            <p:nvPr/>
          </p:nvSpPr>
          <p:spPr>
            <a:xfrm>
              <a:off x="533402" y="1164144"/>
              <a:ext cx="2857807" cy="382736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002060"/>
              </a:fgClr>
              <a:bgClr>
                <a:srgbClr val="0070C0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BD139971-7DFE-4370-8E78-BE81DE14F244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>
              <a:off x="2231690" y="1164146"/>
              <a:ext cx="1195634" cy="299536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380A3CDB-7054-4DE8-901A-5512D02CAE94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"/>
            <a:stretch/>
          </p:blipFill>
          <p:spPr>
            <a:xfrm flipH="1">
              <a:off x="543768" y="1164146"/>
              <a:ext cx="1195634" cy="299536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AA98060-31DE-419C-A3E4-21BB6E340A13}"/>
                </a:ext>
              </a:extLst>
            </p:cNvPr>
            <p:cNvSpPr/>
            <p:nvPr/>
          </p:nvSpPr>
          <p:spPr bwMode="auto">
            <a:xfrm>
              <a:off x="533402" y="1180605"/>
              <a:ext cx="2857808" cy="366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b="1" spc="-15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영업문의</a:t>
              </a:r>
              <a:endParaRPr kumimoji="0" lang="ko-KR" altLang="en-US" sz="1200" b="1" i="0" u="none" strike="noStrike" kern="1200" cap="none" spc="-15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</p:grpSp>
      <p:pic>
        <p:nvPicPr>
          <p:cNvPr id="25" name="그림 24" descr="그리기이(가) 표시된 사진&#10;&#10;자동 생성된 설명">
            <a:extLst>
              <a:ext uri="{FF2B5EF4-FFF2-40B4-BE49-F238E27FC236}">
                <a16:creationId xmlns:a16="http://schemas.microsoft.com/office/drawing/2014/main" id="{DD5DD8FB-0DBF-4D7C-BC7E-7A53E6CAA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67" y="1084779"/>
            <a:ext cx="1235203" cy="4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99768DD-6EC6-46BA-8FCF-2A936E32F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5298886" cy="490904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통합 스토리지  모니터링의 필요성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367FD3-02BE-4CC9-B1D4-E965737EE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D9B9C67-65F1-455D-9343-52264746DA0B}"/>
              </a:ext>
            </a:extLst>
          </p:cNvPr>
          <p:cNvGrpSpPr/>
          <p:nvPr/>
        </p:nvGrpSpPr>
        <p:grpSpPr>
          <a:xfrm>
            <a:off x="382737" y="1878453"/>
            <a:ext cx="9315619" cy="4304258"/>
            <a:chOff x="382737" y="1878453"/>
            <a:chExt cx="9315619" cy="4304258"/>
          </a:xfrm>
        </p:grpSpPr>
        <p:sp>
          <p:nvSpPr>
            <p:cNvPr id="4" name="ïṧḷïḓê-Rectangle 31">
              <a:extLst>
                <a:ext uri="{FF2B5EF4-FFF2-40B4-BE49-F238E27FC236}">
                  <a16:creationId xmlns:a16="http://schemas.microsoft.com/office/drawing/2014/main" id="{E158EE40-6B15-43D1-A3C1-FFE3E24ACEAC}"/>
                </a:ext>
              </a:extLst>
            </p:cNvPr>
            <p:cNvSpPr/>
            <p:nvPr/>
          </p:nvSpPr>
          <p:spPr>
            <a:xfrm>
              <a:off x="1830454" y="3684304"/>
              <a:ext cx="45719" cy="48415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CD9AF483-694A-4D1B-B3BB-23C799092D00}"/>
                </a:ext>
              </a:extLst>
            </p:cNvPr>
            <p:cNvGrpSpPr/>
            <p:nvPr/>
          </p:nvGrpSpPr>
          <p:grpSpPr>
            <a:xfrm>
              <a:off x="926860" y="1878453"/>
              <a:ext cx="1852906" cy="1390512"/>
              <a:chOff x="787400" y="2205038"/>
              <a:chExt cx="1255713" cy="1144588"/>
            </a:xfrm>
          </p:grpSpPr>
          <p:sp>
            <p:nvSpPr>
              <p:cNvPr id="6" name="ïṧḷïḓê-Freeform: Shape 42">
                <a:extLst>
                  <a:ext uri="{FF2B5EF4-FFF2-40B4-BE49-F238E27FC236}">
                    <a16:creationId xmlns:a16="http://schemas.microsoft.com/office/drawing/2014/main" id="{A6534AD8-289B-46ED-8473-BCF548531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00" y="29289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11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5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ïṧḷïḓê-Freeform: Shape 43">
                <a:extLst>
                  <a:ext uri="{FF2B5EF4-FFF2-40B4-BE49-F238E27FC236}">
                    <a16:creationId xmlns:a16="http://schemas.microsoft.com/office/drawing/2014/main" id="{0691B4C5-8868-4771-986D-CBC04EBF2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29289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30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6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ïṧḷïḓê-Freeform: Shape 44">
                <a:extLst>
                  <a:ext uri="{FF2B5EF4-FFF2-40B4-BE49-F238E27FC236}">
                    <a16:creationId xmlns:a16="http://schemas.microsoft.com/office/drawing/2014/main" id="{BCDC9821-7AFE-49FF-A428-157CC77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000" y="29289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30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6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ïṧḷïḓê-Freeform: Shape 47">
                <a:extLst>
                  <a:ext uri="{FF2B5EF4-FFF2-40B4-BE49-F238E27FC236}">
                    <a16:creationId xmlns:a16="http://schemas.microsoft.com/office/drawing/2014/main" id="{2B972E48-3A26-4FD2-B5FB-AE0104626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2205038"/>
                <a:ext cx="392113" cy="420688"/>
              </a:xfrm>
              <a:custGeom>
                <a:avLst/>
                <a:gdLst>
                  <a:gd name="T0" fmla="*/ 19370 w 21600"/>
                  <a:gd name="T1" fmla="*/ 84469 h 21600"/>
                  <a:gd name="T2" fmla="*/ 192008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70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58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11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7" y="4337"/>
                    </a:moveTo>
                    <a:lnTo>
                      <a:pt x="10577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7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6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5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ïṧḷïḓê-Freeform: Shape 48">
                <a:extLst>
                  <a:ext uri="{FF2B5EF4-FFF2-40B4-BE49-F238E27FC236}">
                    <a16:creationId xmlns:a16="http://schemas.microsoft.com/office/drawing/2014/main" id="{53257084-6A9B-47CA-950E-D38BE4E4C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300" y="25733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30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6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ïṧḷïḓê-Freeform: Shape 50">
                <a:extLst>
                  <a:ext uri="{FF2B5EF4-FFF2-40B4-BE49-F238E27FC236}">
                    <a16:creationId xmlns:a16="http://schemas.microsoft.com/office/drawing/2014/main" id="{44D89CE7-834F-47CC-9D9D-F633C0C9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100" y="2573338"/>
                <a:ext cx="392113" cy="420688"/>
              </a:xfrm>
              <a:custGeom>
                <a:avLst/>
                <a:gdLst>
                  <a:gd name="T0" fmla="*/ 19352 w 21600"/>
                  <a:gd name="T1" fmla="*/ 84469 h 21600"/>
                  <a:gd name="T2" fmla="*/ 191990 w 21600"/>
                  <a:gd name="T3" fmla="*/ 0 h 21600"/>
                  <a:gd name="T4" fmla="*/ 372054 w 21600"/>
                  <a:gd name="T5" fmla="*/ 80982 h 21600"/>
                  <a:gd name="T6" fmla="*/ 199415 w 21600"/>
                  <a:gd name="T7" fmla="*/ 165451 h 21600"/>
                  <a:gd name="T8" fmla="*/ 19352 w 21600"/>
                  <a:gd name="T9" fmla="*/ 84469 h 21600"/>
                  <a:gd name="T10" fmla="*/ 183077 w 21600"/>
                  <a:gd name="T11" fmla="*/ 194529 h 21600"/>
                  <a:gd name="T12" fmla="*/ 0 w 21600"/>
                  <a:gd name="T13" fmla="*/ 112183 h 21600"/>
                  <a:gd name="T14" fmla="*/ 363 w 21600"/>
                  <a:gd name="T15" fmla="*/ 338323 h 21600"/>
                  <a:gd name="T16" fmla="*/ 183476 w 21600"/>
                  <a:gd name="T17" fmla="*/ 420688 h 21600"/>
                  <a:gd name="T18" fmla="*/ 183077 w 21600"/>
                  <a:gd name="T19" fmla="*/ 194529 h 21600"/>
                  <a:gd name="T20" fmla="*/ 216352 w 21600"/>
                  <a:gd name="T21" fmla="*/ 194140 h 21600"/>
                  <a:gd name="T22" fmla="*/ 216697 w 21600"/>
                  <a:gd name="T23" fmla="*/ 420045 h 21600"/>
                  <a:gd name="T24" fmla="*/ 392113 w 21600"/>
                  <a:gd name="T25" fmla="*/ 334311 h 21600"/>
                  <a:gd name="T26" fmla="*/ 391732 w 21600"/>
                  <a:gd name="T27" fmla="*/ 108308 h 21600"/>
                  <a:gd name="T28" fmla="*/ 216352 w 21600"/>
                  <a:gd name="T29" fmla="*/ 194140 h 21600"/>
                  <a:gd name="T30" fmla="*/ 216352 w 21600"/>
                  <a:gd name="T31" fmla="*/ 19414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066" y="4337"/>
                    </a:moveTo>
                    <a:lnTo>
                      <a:pt x="10576" y="0"/>
                    </a:lnTo>
                    <a:lnTo>
                      <a:pt x="20495" y="4158"/>
                    </a:lnTo>
                    <a:lnTo>
                      <a:pt x="10985" y="8495"/>
                    </a:lnTo>
                    <a:lnTo>
                      <a:pt x="1066" y="4337"/>
                    </a:lnTo>
                    <a:close/>
                    <a:moveTo>
                      <a:pt x="10085" y="9988"/>
                    </a:moveTo>
                    <a:lnTo>
                      <a:pt x="0" y="5760"/>
                    </a:lnTo>
                    <a:lnTo>
                      <a:pt x="20" y="17371"/>
                    </a:lnTo>
                    <a:lnTo>
                      <a:pt x="10107" y="21600"/>
                    </a:lnTo>
                    <a:lnTo>
                      <a:pt x="10085" y="9988"/>
                    </a:lnTo>
                    <a:close/>
                    <a:moveTo>
                      <a:pt x="11918" y="9968"/>
                    </a:moveTo>
                    <a:lnTo>
                      <a:pt x="11937" y="21567"/>
                    </a:lnTo>
                    <a:lnTo>
                      <a:pt x="21600" y="17165"/>
                    </a:lnTo>
                    <a:lnTo>
                      <a:pt x="21579" y="5561"/>
                    </a:lnTo>
                    <a:lnTo>
                      <a:pt x="11918" y="9968"/>
                    </a:lnTo>
                    <a:close/>
                    <a:moveTo>
                      <a:pt x="11918" y="996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ïṧḷïḓê-Rectangle 31">
              <a:extLst>
                <a:ext uri="{FF2B5EF4-FFF2-40B4-BE49-F238E27FC236}">
                  <a16:creationId xmlns:a16="http://schemas.microsoft.com/office/drawing/2014/main" id="{8B13504D-5821-4928-9B1F-7C3D27DED5F3}"/>
                </a:ext>
              </a:extLst>
            </p:cNvPr>
            <p:cNvSpPr/>
            <p:nvPr/>
          </p:nvSpPr>
          <p:spPr>
            <a:xfrm>
              <a:off x="1876173" y="4116220"/>
              <a:ext cx="7822183" cy="5223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232DD6A-EFC3-42C6-87C8-4A0EABD4E646}"/>
                </a:ext>
              </a:extLst>
            </p:cNvPr>
            <p:cNvSpPr/>
            <p:nvPr/>
          </p:nvSpPr>
          <p:spPr>
            <a:xfrm>
              <a:off x="4728151" y="4058665"/>
              <a:ext cx="178677" cy="178677"/>
            </a:xfrm>
            <a:prstGeom prst="ellipse">
              <a:avLst/>
            </a:prstGeom>
            <a:solidFill>
              <a:srgbClr val="214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71C045B-BE6F-4AD1-A132-B6ED739B3D8F}"/>
                </a:ext>
              </a:extLst>
            </p:cNvPr>
            <p:cNvSpPr/>
            <p:nvPr/>
          </p:nvSpPr>
          <p:spPr>
            <a:xfrm>
              <a:off x="7904570" y="4046439"/>
              <a:ext cx="178677" cy="178677"/>
            </a:xfrm>
            <a:prstGeom prst="ellipse">
              <a:avLst/>
            </a:prstGeom>
            <a:solidFill>
              <a:srgbClr val="214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34AF449-49CF-421F-9C04-65EC54BF690A}"/>
                </a:ext>
              </a:extLst>
            </p:cNvPr>
            <p:cNvGrpSpPr/>
            <p:nvPr/>
          </p:nvGrpSpPr>
          <p:grpSpPr>
            <a:xfrm>
              <a:off x="596837" y="4329647"/>
              <a:ext cx="2652434" cy="1853064"/>
              <a:chOff x="659221" y="4741011"/>
              <a:chExt cx="2652434" cy="1853064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546F4839-21AC-48F6-8803-3F2F007226FF}"/>
                  </a:ext>
                </a:extLst>
              </p:cNvPr>
              <p:cNvSpPr/>
              <p:nvPr/>
            </p:nvSpPr>
            <p:spPr bwMode="auto">
              <a:xfrm>
                <a:off x="659221" y="4741011"/>
                <a:ext cx="2605378" cy="320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rgbClr val="4F81BD"/>
                </a:solidFill>
              </a:ln>
            </p:spPr>
            <p:txBody>
              <a:bodyPr wrap="none" lIns="90000" tIns="46800" rIns="90000" bIns="468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ko-KR" altLang="en-US" sz="115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개별 시스템의</a:t>
                </a:r>
                <a:r>
                  <a:rPr lang="en-US" altLang="ko-KR" sz="115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15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통합 모니터링 구축 필요</a:t>
                </a:r>
                <a:endParaRPr lang="en-US" altLang="ko-KR" sz="115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3BFC5E05-CED5-4500-A2CD-AD0AFD355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42" y="5143357"/>
                <a:ext cx="2520813" cy="1450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 lIns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/>
              <a:p>
                <a:pPr marL="130175" indent="-130175" fontAlgn="base">
                  <a:lnSpc>
                    <a:spcPct val="12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수많은 스토리지 및 주변 시스템들을 개별 제품의 모니터링 툴을 이용하여 따로 관리하고 있다 보니 각 시스템과 연계된 모든 시스템의 문제점을 쉽게 파악하기에 어려움이 존재한다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.</a:t>
                </a:r>
              </a:p>
              <a:p>
                <a:pPr marL="130175" indent="-130175" fontAlgn="base">
                  <a:lnSpc>
                    <a:spcPct val="12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모니터링과 운영을 일원화 하고 싶지만 기존 개별 툴을 사용한 솔루션과의 연계 구축이 쉽지 않다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37D4772-DD45-4A90-BD98-D56C2B33F468}"/>
                </a:ext>
              </a:extLst>
            </p:cNvPr>
            <p:cNvGrpSpPr/>
            <p:nvPr/>
          </p:nvGrpSpPr>
          <p:grpSpPr>
            <a:xfrm>
              <a:off x="3436253" y="4327966"/>
              <a:ext cx="2941150" cy="1670079"/>
              <a:chOff x="3390040" y="4425005"/>
              <a:chExt cx="2941150" cy="1670079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F075D623-7EC5-41BA-8D4C-1FADA4DBDF2F}"/>
                  </a:ext>
                </a:extLst>
              </p:cNvPr>
              <p:cNvSpPr/>
              <p:nvPr/>
            </p:nvSpPr>
            <p:spPr bwMode="auto">
              <a:xfrm>
                <a:off x="3390040" y="4425005"/>
                <a:ext cx="2941150" cy="320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rgbClr val="4F81BD"/>
                </a:solidFill>
              </a:ln>
            </p:spPr>
            <p:txBody>
              <a:bodyPr wrap="none" lIns="90000" tIns="46800" rIns="90000" bIns="468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ko-KR" altLang="en-US" sz="115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다양한 </a:t>
                </a:r>
                <a:r>
                  <a:rPr lang="en-US" altLang="ko-KR" sz="115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Vendor</a:t>
                </a:r>
                <a:r>
                  <a:rPr lang="ko-KR" altLang="en-US" sz="1150" b="1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의 장비들의 통합 관리 필요</a:t>
                </a:r>
              </a:p>
            </p:txBody>
          </p:sp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640E755A-22DC-4038-ADB7-5269E18A0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668" y="4829032"/>
                <a:ext cx="2798925" cy="1266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 lIns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/>
              <a:p>
                <a:pPr marL="130175" indent="-130175" fontAlgn="base">
                  <a:lnSpc>
                    <a:spcPct val="12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다양한 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Vendor</a:t>
                </a: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사의 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Storage, Server, Application, SAN Switch</a:t>
                </a: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에 대한 데이터를 보려면 일일이 접속해서 확인해야 하므로 인력 소모가 많다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.</a:t>
                </a:r>
              </a:p>
              <a:p>
                <a:pPr marL="130175" indent="-130175" fontAlgn="base">
                  <a:lnSpc>
                    <a:spcPct val="12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전체 자원구성에 대한 도식화된 관계를 쉽게 파악할 수 없어 자원예측 및 계획이 쉽지 않다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.</a:t>
                </a: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3984F065-B2D1-4B8E-B207-422E0A94ADC8}"/>
                </a:ext>
              </a:extLst>
            </p:cNvPr>
            <p:cNvGrpSpPr/>
            <p:nvPr/>
          </p:nvGrpSpPr>
          <p:grpSpPr>
            <a:xfrm>
              <a:off x="6597257" y="4329647"/>
              <a:ext cx="2941150" cy="1668398"/>
              <a:chOff x="7144594" y="4741011"/>
              <a:chExt cx="2941150" cy="1668398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E40CE84-75C7-404A-B805-B6BD5E5414DD}"/>
                  </a:ext>
                </a:extLst>
              </p:cNvPr>
              <p:cNvSpPr/>
              <p:nvPr/>
            </p:nvSpPr>
            <p:spPr bwMode="auto">
              <a:xfrm>
                <a:off x="7144594" y="4741011"/>
                <a:ext cx="2941150" cy="320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rgbClr val="4F81BD"/>
                </a:solidFill>
              </a:ln>
            </p:spPr>
            <p:txBody>
              <a:bodyPr wrap="none" lIns="90000" tIns="46800" rIns="90000" bIns="468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ko-KR" altLang="en-US" sz="1150" kern="0" dirty="0"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시스템 장애 및 성능분석 많은 리소스 투입</a:t>
                </a:r>
                <a:endParaRPr lang="en-US" altLang="ko-KR" sz="1150" kern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EDCAAC67-2046-4EB7-913B-819B478C8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6819" y="5143357"/>
                <a:ext cx="2656701" cy="1266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 lIns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/>
              <a:p>
                <a:pPr marL="130175" indent="-130175" fontAlgn="base">
                  <a:lnSpc>
                    <a:spcPct val="12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현재 설계 되어있는 모니터링 시스템의 연동 시간 및 구성으로는 실제 오류 발생시 운영자 인지에 다소 시간이 소요된다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.</a:t>
                </a:r>
              </a:p>
              <a:p>
                <a:pPr marL="130175" indent="-130175" fontAlgn="base">
                  <a:lnSpc>
                    <a:spcPct val="12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1" lang="ko-KR" altLang="en-US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모니터링 시스템에서 장애가 난 지점을 정확하고 빠르게 알려줘야 하는데 개별 모니터링에서는 신속하게 장애에 대한 대처가 불가능하다</a:t>
                </a:r>
                <a:r>
                  <a:rPr kumimoji="1" lang="en-US" altLang="ko-KR" sz="100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  <a:sym typeface="산돌고딕B" pitchFamily="18" charset="-127"/>
                  </a:rPr>
                  <a:t>.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7961E-63DF-4CAA-BACA-E1D3C6AEC0B7}"/>
                </a:ext>
              </a:extLst>
            </p:cNvPr>
            <p:cNvSpPr txBox="1"/>
            <p:nvPr/>
          </p:nvSpPr>
          <p:spPr>
            <a:xfrm>
              <a:off x="2898031" y="1953018"/>
              <a:ext cx="4017593" cy="8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15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Storage, Server, SAN Switch</a:t>
              </a:r>
              <a:r>
                <a:rPr lang="ko-KR" altLang="en-US" sz="115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의 통합관리 필요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5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모니터링 업무와 운영업무가 연계 되는 시스템 필요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50" b="1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장애 상황에 신속하게 대응할 수 있는 모니터링 시스템 필요</a:t>
              </a: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9FE4B2E-DAE5-4753-869A-D121E50A9484}"/>
                </a:ext>
              </a:extLst>
            </p:cNvPr>
            <p:cNvSpPr/>
            <p:nvPr/>
          </p:nvSpPr>
          <p:spPr>
            <a:xfrm>
              <a:off x="1763975" y="4047781"/>
              <a:ext cx="178677" cy="178677"/>
            </a:xfrm>
            <a:prstGeom prst="ellipse">
              <a:avLst/>
            </a:prstGeom>
            <a:solidFill>
              <a:srgbClr val="214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7FE1F0D7-2944-43D0-B189-08C6F542D447}"/>
                </a:ext>
              </a:extLst>
            </p:cNvPr>
            <p:cNvSpPr/>
            <p:nvPr/>
          </p:nvSpPr>
          <p:spPr>
            <a:xfrm>
              <a:off x="382737" y="3461776"/>
              <a:ext cx="3501365" cy="3480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통합 스토리지 모니터링 시스템  개발 배경</a:t>
              </a:r>
              <a:endParaRPr lang="ko-KR" altLang="en-US" sz="1400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4F0B4200-7C1C-4857-9B24-FF4BA132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921" y="1975689"/>
              <a:ext cx="2582342" cy="1722543"/>
            </a:xfrm>
            <a:prstGeom prst="rect">
              <a:avLst/>
            </a:prstGeom>
          </p:spPr>
        </p:pic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AD5952-A21C-4C60-9E47-42B60B08012D}"/>
              </a:ext>
            </a:extLst>
          </p:cNvPr>
          <p:cNvSpPr/>
          <p:nvPr/>
        </p:nvSpPr>
        <p:spPr>
          <a:xfrm>
            <a:off x="1095374" y="932248"/>
            <a:ext cx="8602982" cy="611688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</a:t>
            </a:r>
            <a:r>
              <a:rPr lang="ko-KR" altLang="en-US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인프라에 필수 아이템으로</a:t>
            </a:r>
            <a:r>
              <a:rPr lang="en-US" altLang="ko-KR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나날이 데이터의 증가에 따라 늘어나고 있으나</a:t>
            </a:r>
            <a:r>
              <a:rPr lang="en-US" altLang="ko-KR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통합 모니터링을 할 수 있는 솔루션을  미도입으로 많은 관리에 어려움을  가지고 있습니다</a:t>
            </a:r>
            <a:r>
              <a:rPr lang="en-US" altLang="ko-KR" sz="1200" b="1" kern="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78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99768DD-6EC6-46BA-8FCF-2A936E32F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6340838" cy="49090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통합 스토리지 모니터링 시스템 </a:t>
            </a:r>
            <a:r>
              <a:rPr lang="ko-KR" altLang="en-US" dirty="0" err="1"/>
              <a:t>아키텍쳐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367FD3-02BE-4CC9-B1D4-E965737EE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AD5952-A21C-4C60-9E47-42B60B08012D}"/>
              </a:ext>
            </a:extLst>
          </p:cNvPr>
          <p:cNvSpPr/>
          <p:nvPr/>
        </p:nvSpPr>
        <p:spPr>
          <a:xfrm>
            <a:off x="1095374" y="932246"/>
            <a:ext cx="8593910" cy="611688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 통합 모니터링 시스템은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구성관리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용량관리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장애관리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성능관리를 단일 플랫폼울 통하여 전체적인 모니터링이 가능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해야 하며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효과적이고 신속한 인프라 운영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가능하도록 해야 합니다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038645-C2D7-47D2-B956-128909857EDA}"/>
              </a:ext>
            </a:extLst>
          </p:cNvPr>
          <p:cNvGrpSpPr/>
          <p:nvPr/>
        </p:nvGrpSpPr>
        <p:grpSpPr>
          <a:xfrm>
            <a:off x="743661" y="1724766"/>
            <a:ext cx="8418676" cy="4381957"/>
            <a:chOff x="743661" y="1724766"/>
            <a:chExt cx="8418676" cy="4381957"/>
          </a:xfrm>
        </p:grpSpPr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30D5E674-0CFD-43F5-9803-AED5C1B252E6}"/>
                </a:ext>
              </a:extLst>
            </p:cNvPr>
            <p:cNvSpPr/>
            <p:nvPr/>
          </p:nvSpPr>
          <p:spPr>
            <a:xfrm>
              <a:off x="743661" y="1724766"/>
              <a:ext cx="8418676" cy="73095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이러한 불편들을 해소하기 위하여 대용량 스토리지 및 이기종 스토리지 인프라 운영에 대한 통합 관리체계 구현이 필요하다</a:t>
              </a:r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.</a:t>
              </a:r>
              <a:endPara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0" name="모서리가 둥근 직사각형 3">
              <a:extLst>
                <a:ext uri="{FF2B5EF4-FFF2-40B4-BE49-F238E27FC236}">
                  <a16:creationId xmlns:a16="http://schemas.microsoft.com/office/drawing/2014/main" id="{B52EEB1F-3B77-4E9E-9F54-B2D6834B8C3D}"/>
                </a:ext>
              </a:extLst>
            </p:cNvPr>
            <p:cNvSpPr/>
            <p:nvPr/>
          </p:nvSpPr>
          <p:spPr>
            <a:xfrm>
              <a:off x="780184" y="2722173"/>
              <a:ext cx="8345632" cy="3384550"/>
            </a:xfrm>
            <a:prstGeom prst="roundRect">
              <a:avLst>
                <a:gd name="adj" fmla="val 4404"/>
              </a:avLst>
            </a:prstGeom>
            <a:solidFill>
              <a:schemeClr val="accent5">
                <a:lumMod val="75000"/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32" name="모서리가 둥근 직사각형 10">
              <a:extLst>
                <a:ext uri="{FF2B5EF4-FFF2-40B4-BE49-F238E27FC236}">
                  <a16:creationId xmlns:a16="http://schemas.microsoft.com/office/drawing/2014/main" id="{63307715-DA6A-40C0-8B9D-DE43570CD83E}"/>
                </a:ext>
              </a:extLst>
            </p:cNvPr>
            <p:cNvSpPr/>
            <p:nvPr/>
          </p:nvSpPr>
          <p:spPr>
            <a:xfrm>
              <a:off x="2610637" y="3430931"/>
              <a:ext cx="2879725" cy="431800"/>
            </a:xfrm>
            <a:prstGeom prst="roundRect">
              <a:avLst>
                <a:gd name="adj" fmla="val 24303"/>
              </a:avLst>
            </a:prstGeom>
            <a:solidFill>
              <a:srgbClr val="0033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용량관리</a:t>
              </a:r>
              <a:endParaRPr kumimoji="0"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모서리가 둥근 직사각형 11">
              <a:extLst>
                <a:ext uri="{FF2B5EF4-FFF2-40B4-BE49-F238E27FC236}">
                  <a16:creationId xmlns:a16="http://schemas.microsoft.com/office/drawing/2014/main" id="{77CC6A08-CE53-4350-9813-91144ED53729}"/>
                </a:ext>
              </a:extLst>
            </p:cNvPr>
            <p:cNvSpPr/>
            <p:nvPr/>
          </p:nvSpPr>
          <p:spPr>
            <a:xfrm>
              <a:off x="7492638" y="3430931"/>
              <a:ext cx="1260475" cy="431800"/>
            </a:xfrm>
            <a:prstGeom prst="roundRect">
              <a:avLst>
                <a:gd name="adj" fmla="val 24303"/>
              </a:avLst>
            </a:prstGeom>
            <a:solidFill>
              <a:srgbClr val="0033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성능관리</a:t>
              </a:r>
              <a:endParaRPr kumimoji="0"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모서리가 둥근 직사각형 13">
              <a:extLst>
                <a:ext uri="{FF2B5EF4-FFF2-40B4-BE49-F238E27FC236}">
                  <a16:creationId xmlns:a16="http://schemas.microsoft.com/office/drawing/2014/main" id="{6FB50B42-0993-4C7F-BBB6-3003CFF935C5}"/>
                </a:ext>
              </a:extLst>
            </p:cNvPr>
            <p:cNvSpPr/>
            <p:nvPr/>
          </p:nvSpPr>
          <p:spPr>
            <a:xfrm>
              <a:off x="2610637" y="3969092"/>
              <a:ext cx="2879725" cy="965200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서버에서 사용하지 않는</a:t>
              </a:r>
              <a:b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</a:b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볼륨에 대한 관리 기능 및 용량관리</a:t>
              </a:r>
              <a:endParaRPr kumimoji="0"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5" name="모서리가 둥근 직사각형 16">
              <a:extLst>
                <a:ext uri="{FF2B5EF4-FFF2-40B4-BE49-F238E27FC236}">
                  <a16:creationId xmlns:a16="http://schemas.microsoft.com/office/drawing/2014/main" id="{A8B9C32C-125C-4CF5-B02F-242C746C0C36}"/>
                </a:ext>
              </a:extLst>
            </p:cNvPr>
            <p:cNvSpPr/>
            <p:nvPr/>
          </p:nvSpPr>
          <p:spPr>
            <a:xfrm>
              <a:off x="2610637" y="5012080"/>
              <a:ext cx="2879725" cy="431800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atinLnBrk="1"/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서버 별로 할당된 용량 및 사용현황 등을 분석</a:t>
              </a:r>
            </a:p>
          </p:txBody>
        </p:sp>
        <p:sp>
          <p:nvSpPr>
            <p:cNvPr id="36" name="모서리가 둥근 직사각형 19">
              <a:extLst>
                <a:ext uri="{FF2B5EF4-FFF2-40B4-BE49-F238E27FC236}">
                  <a16:creationId xmlns:a16="http://schemas.microsoft.com/office/drawing/2014/main" id="{B4701486-67E6-49E2-810A-CBDEBD297467}"/>
                </a:ext>
              </a:extLst>
            </p:cNvPr>
            <p:cNvSpPr/>
            <p:nvPr/>
          </p:nvSpPr>
          <p:spPr>
            <a:xfrm>
              <a:off x="2610637" y="5550243"/>
              <a:ext cx="2879725" cy="431800"/>
            </a:xfrm>
            <a:prstGeom prst="roundRect">
              <a:avLst>
                <a:gd name="adj" fmla="val 24303"/>
              </a:avLst>
            </a:prstGeom>
            <a:solidFill>
              <a:srgbClr val="F2F2F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업무별 </a:t>
              </a:r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DB</a:t>
              </a: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에 할당한 할당량 및 미사용량 관리</a:t>
              </a:r>
              <a:endParaRPr kumimoji="0"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8" name="모서리가 둥근 직사각형 11">
              <a:extLst>
                <a:ext uri="{FF2B5EF4-FFF2-40B4-BE49-F238E27FC236}">
                  <a16:creationId xmlns:a16="http://schemas.microsoft.com/office/drawing/2014/main" id="{7A46C99B-8FF0-4C9A-B222-6C839DC53A99}"/>
                </a:ext>
              </a:extLst>
            </p:cNvPr>
            <p:cNvSpPr/>
            <p:nvPr/>
          </p:nvSpPr>
          <p:spPr>
            <a:xfrm>
              <a:off x="1126329" y="3430931"/>
              <a:ext cx="1260475" cy="431800"/>
            </a:xfrm>
            <a:prstGeom prst="roundRect">
              <a:avLst>
                <a:gd name="adj" fmla="val 24303"/>
              </a:avLst>
            </a:prstGeom>
            <a:solidFill>
              <a:srgbClr val="0033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구성관리</a:t>
              </a:r>
              <a:endParaRPr kumimoji="0"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9" name="모서리가 둥근 직사각형 14">
              <a:extLst>
                <a:ext uri="{FF2B5EF4-FFF2-40B4-BE49-F238E27FC236}">
                  <a16:creationId xmlns:a16="http://schemas.microsoft.com/office/drawing/2014/main" id="{6D1B54F0-9ECF-4310-A431-DFD0DFF9C4C9}"/>
                </a:ext>
              </a:extLst>
            </p:cNvPr>
            <p:cNvSpPr/>
            <p:nvPr/>
          </p:nvSpPr>
          <p:spPr>
            <a:xfrm>
              <a:off x="1126329" y="3969092"/>
              <a:ext cx="1260475" cy="968375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스토리지 자산</a:t>
              </a:r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</a:t>
              </a: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구성</a:t>
              </a:r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</a:t>
              </a: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용량</a:t>
              </a:r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b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</a:b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할당</a:t>
              </a:r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</a:t>
              </a: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현황</a:t>
              </a:r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Topology view</a:t>
              </a:r>
              <a:endParaRPr kumimoji="0"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0" name="모서리가 둥근 직사각형 17">
              <a:extLst>
                <a:ext uri="{FF2B5EF4-FFF2-40B4-BE49-F238E27FC236}">
                  <a16:creationId xmlns:a16="http://schemas.microsoft.com/office/drawing/2014/main" id="{6B6C4245-6762-4920-8EC0-006AF5599F6F}"/>
                </a:ext>
              </a:extLst>
            </p:cNvPr>
            <p:cNvSpPr/>
            <p:nvPr/>
          </p:nvSpPr>
          <p:spPr>
            <a:xfrm>
              <a:off x="1126329" y="5012080"/>
              <a:ext cx="1260475" cy="969963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시스템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인프라 구성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통합관리</a:t>
              </a:r>
            </a:p>
          </p:txBody>
        </p:sp>
        <p:sp>
          <p:nvSpPr>
            <p:cNvPr id="41" name="모서리가 둥근 직사각형 11">
              <a:extLst>
                <a:ext uri="{FF2B5EF4-FFF2-40B4-BE49-F238E27FC236}">
                  <a16:creationId xmlns:a16="http://schemas.microsoft.com/office/drawing/2014/main" id="{7CC67D29-EE1C-4C98-9EAA-356B604BC4E7}"/>
                </a:ext>
              </a:extLst>
            </p:cNvPr>
            <p:cNvSpPr/>
            <p:nvPr/>
          </p:nvSpPr>
          <p:spPr>
            <a:xfrm>
              <a:off x="5885075" y="3430931"/>
              <a:ext cx="1260475" cy="431800"/>
            </a:xfrm>
            <a:prstGeom prst="roundRect">
              <a:avLst>
                <a:gd name="adj" fmla="val 24303"/>
              </a:avLst>
            </a:prstGeom>
            <a:solidFill>
              <a:srgbClr val="0033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장애관리</a:t>
              </a:r>
              <a:endParaRPr kumimoji="0"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모서리가 둥근 직사각형 14">
              <a:extLst>
                <a:ext uri="{FF2B5EF4-FFF2-40B4-BE49-F238E27FC236}">
                  <a16:creationId xmlns:a16="http://schemas.microsoft.com/office/drawing/2014/main" id="{240EC611-EA88-4644-95AC-2465E67CB35C}"/>
                </a:ext>
              </a:extLst>
            </p:cNvPr>
            <p:cNvSpPr/>
            <p:nvPr/>
          </p:nvSpPr>
          <p:spPr>
            <a:xfrm>
              <a:off x="5924329" y="3969092"/>
              <a:ext cx="1260475" cy="968375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스토리지장애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kumimoji="0"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SAN</a:t>
              </a:r>
              <a:r>
                <a:rPr kumimoji="0"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스위치장애</a:t>
              </a:r>
              <a:endParaRPr kumimoji="0"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서버장애</a:t>
              </a:r>
              <a:endParaRPr kumimoji="0"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3" name="모서리가 둥근 직사각형 17">
              <a:extLst>
                <a:ext uri="{FF2B5EF4-FFF2-40B4-BE49-F238E27FC236}">
                  <a16:creationId xmlns:a16="http://schemas.microsoft.com/office/drawing/2014/main" id="{3C7E81E8-9102-4F8F-A2B1-E3C24537D5B3}"/>
                </a:ext>
              </a:extLst>
            </p:cNvPr>
            <p:cNvSpPr/>
            <p:nvPr/>
          </p:nvSpPr>
          <p:spPr>
            <a:xfrm>
              <a:off x="5924328" y="5012080"/>
              <a:ext cx="1260475" cy="969963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시스템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인프라 장애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통합관리</a:t>
              </a:r>
            </a:p>
          </p:txBody>
        </p:sp>
        <p:sp>
          <p:nvSpPr>
            <p:cNvPr id="45" name="모서리가 둥근 직사각형 14">
              <a:extLst>
                <a:ext uri="{FF2B5EF4-FFF2-40B4-BE49-F238E27FC236}">
                  <a16:creationId xmlns:a16="http://schemas.microsoft.com/office/drawing/2014/main" id="{463B1C5B-1571-469B-B4BD-67355EA6BF66}"/>
                </a:ext>
              </a:extLst>
            </p:cNvPr>
            <p:cNvSpPr/>
            <p:nvPr/>
          </p:nvSpPr>
          <p:spPr>
            <a:xfrm>
              <a:off x="7492638" y="3969092"/>
              <a:ext cx="1260475" cy="968375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스토리지성능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kumimoji="0"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SAN</a:t>
              </a:r>
              <a:r>
                <a:rPr kumimoji="0"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스위치성능</a:t>
              </a:r>
              <a:endParaRPr kumimoji="0"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서버성능</a:t>
              </a:r>
              <a:endParaRPr kumimoji="0"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6" name="모서리가 둥근 직사각형 17">
              <a:extLst>
                <a:ext uri="{FF2B5EF4-FFF2-40B4-BE49-F238E27FC236}">
                  <a16:creationId xmlns:a16="http://schemas.microsoft.com/office/drawing/2014/main" id="{9514E2C7-C74B-441D-BBD8-AF0B5ED57A91}"/>
                </a:ext>
              </a:extLst>
            </p:cNvPr>
            <p:cNvSpPr/>
            <p:nvPr/>
          </p:nvSpPr>
          <p:spPr>
            <a:xfrm>
              <a:off x="7492638" y="5012080"/>
              <a:ext cx="1260475" cy="969963"/>
            </a:xfrm>
            <a:prstGeom prst="roundRect">
              <a:avLst>
                <a:gd name="adj" fmla="val 24303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시스템 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인프라 성능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pPr algn="ctr" latinLnBrk="1">
                <a:lnSpc>
                  <a:spcPct val="150000"/>
                </a:lnSpc>
              </a:pPr>
              <a:r>
                <a: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통합관리</a:t>
              </a: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B8468E48-3ECD-4A3C-9422-B9E3B2F81DDB}"/>
                </a:ext>
              </a:extLst>
            </p:cNvPr>
            <p:cNvGrpSpPr/>
            <p:nvPr/>
          </p:nvGrpSpPr>
          <p:grpSpPr>
            <a:xfrm>
              <a:off x="1126329" y="2858341"/>
              <a:ext cx="7626784" cy="487853"/>
              <a:chOff x="-134146" y="7126408"/>
              <a:chExt cx="7626784" cy="487853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DAEC41D5-6DD2-4361-8D56-794C66F21282}"/>
                  </a:ext>
                </a:extLst>
              </p:cNvPr>
              <p:cNvGrpSpPr/>
              <p:nvPr/>
            </p:nvGrpSpPr>
            <p:grpSpPr>
              <a:xfrm>
                <a:off x="-134146" y="7126408"/>
                <a:ext cx="7626784" cy="487853"/>
                <a:chOff x="3119887" y="654172"/>
                <a:chExt cx="4410148" cy="766121"/>
              </a:xfrm>
            </p:grpSpPr>
            <p:sp>
              <p:nvSpPr>
                <p:cNvPr id="51" name="모서리가 둥근 직사각형 64">
                  <a:extLst>
                    <a:ext uri="{FF2B5EF4-FFF2-40B4-BE49-F238E27FC236}">
                      <a16:creationId xmlns:a16="http://schemas.microsoft.com/office/drawing/2014/main" id="{D18A9B66-4192-4482-9EC1-F5AE38C1FB52}"/>
                    </a:ext>
                  </a:extLst>
                </p:cNvPr>
                <p:cNvSpPr/>
                <p:nvPr/>
              </p:nvSpPr>
              <p:spPr>
                <a:xfrm>
                  <a:off x="3119888" y="660400"/>
                  <a:ext cx="4399913" cy="759893"/>
                </a:xfrm>
                <a:prstGeom prst="roundRect">
                  <a:avLst/>
                </a:prstGeom>
                <a:solidFill>
                  <a:srgbClr val="AAB3B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06501" latinLnBrk="0">
                    <a:defRPr/>
                  </a:pPr>
                  <a:endParaRPr lang="ko-KR" altLang="en-US" sz="1588" kern="0" dirty="0">
                    <a:solidFill>
                      <a:prstClr val="white"/>
                    </a:solidFill>
                    <a:latin typeface="Calibri" panose="020F0502020204030204"/>
                    <a:ea typeface="KoPub돋움체 Bold" panose="00000800000000000000" pitchFamily="2" charset="-127"/>
                  </a:endParaRPr>
                </a:p>
              </p:txBody>
            </p:sp>
            <p:sp>
              <p:nvSpPr>
                <p:cNvPr id="52" name="모서리가 둥근 직사각형 65">
                  <a:extLst>
                    <a:ext uri="{FF2B5EF4-FFF2-40B4-BE49-F238E27FC236}">
                      <a16:creationId xmlns:a16="http://schemas.microsoft.com/office/drawing/2014/main" id="{69AAB41E-1564-497A-B6E6-4FCCD48ECEDD}"/>
                    </a:ext>
                  </a:extLst>
                </p:cNvPr>
                <p:cNvSpPr/>
                <p:nvPr/>
              </p:nvSpPr>
              <p:spPr>
                <a:xfrm>
                  <a:off x="3119887" y="654172"/>
                  <a:ext cx="4410148" cy="71311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06501" latinLnBrk="0">
                    <a:defRPr/>
                  </a:pPr>
                  <a:endParaRPr lang="ko-KR" altLang="en-US" sz="1588" kern="0" dirty="0">
                    <a:solidFill>
                      <a:prstClr val="white"/>
                    </a:solidFill>
                    <a:latin typeface="Calibri" panose="020F0502020204030204"/>
                    <a:ea typeface="KoPub돋움체 Bold" panose="00000800000000000000" pitchFamily="2" charset="-127"/>
                  </a:endParaRPr>
                </a:p>
              </p:txBody>
            </p:sp>
          </p:grp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5276F7F8-C1A7-453E-A894-60529809B5D5}"/>
                  </a:ext>
                </a:extLst>
              </p:cNvPr>
              <p:cNvSpPr/>
              <p:nvPr/>
            </p:nvSpPr>
            <p:spPr>
              <a:xfrm>
                <a:off x="0" y="7181586"/>
                <a:ext cx="7327232" cy="363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764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E54533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스토리지 인프라 통합관리 카테고리 </a:t>
                </a:r>
                <a:r>
                  <a:rPr lang="en-US" altLang="ko-KR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(</a:t>
                </a:r>
                <a:r>
                  <a:rPr lang="ko-KR" altLang="en-US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서버</a:t>
                </a:r>
                <a:r>
                  <a:rPr lang="en-US" altLang="ko-KR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, </a:t>
                </a:r>
                <a:r>
                  <a:rPr lang="ko-KR" altLang="en-US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스위치</a:t>
                </a:r>
                <a:r>
                  <a:rPr lang="en-US" altLang="ko-KR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, </a:t>
                </a:r>
                <a:r>
                  <a:rPr lang="ko-KR" altLang="en-US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스토리지 등</a:t>
                </a:r>
                <a:r>
                  <a:rPr lang="en-US" altLang="ko-KR" sz="1235" b="1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)</a:t>
                </a:r>
                <a:endParaRPr lang="ko-KR" altLang="en-US" sz="1235" b="1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E54533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CC337B5A-77A7-4B2C-8A38-BBB1958BD240}"/>
                </a:ext>
              </a:extLst>
            </p:cNvPr>
            <p:cNvSpPr/>
            <p:nvPr/>
          </p:nvSpPr>
          <p:spPr>
            <a:xfrm>
              <a:off x="2127184" y="2824122"/>
              <a:ext cx="562756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56820" algn="ctr" fontAlgn="base"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tabLst>
                  <a:tab pos="4981823" algn="l"/>
                </a:tabLst>
                <a:defRPr/>
              </a:pPr>
              <a:r>
                <a:rPr lang="en-US" altLang="ko-KR" sz="4200" spc="-62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“                                  ”</a:t>
              </a:r>
              <a:endParaRPr lang="ko-KR" altLang="en-US" sz="4200" spc="-62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C000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1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99768DD-6EC6-46BA-8FCF-2A936E32F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6260688" cy="49090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통합 스토리지 모니터링 시스템 도입효과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367FD3-02BE-4CC9-B1D4-E965737EE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AD5952-A21C-4C60-9E47-42B60B08012D}"/>
              </a:ext>
            </a:extLst>
          </p:cNvPr>
          <p:cNvSpPr/>
          <p:nvPr/>
        </p:nvSpPr>
        <p:spPr>
          <a:xfrm>
            <a:off x="1095374" y="932247"/>
            <a:ext cx="8610688" cy="611688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 통합 모니터링 시스템의 도입을 통하여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 인프라의 통합관리와 더불어 고객사 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인프라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관리 업무의 효율성을 제공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합니다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37" name="矩形 13">
            <a:extLst>
              <a:ext uri="{FF2B5EF4-FFF2-40B4-BE49-F238E27FC236}">
                <a16:creationId xmlns:a16="http://schemas.microsoft.com/office/drawing/2014/main" id="{30D5E674-0CFD-43F5-9803-AED5C1B252E6}"/>
              </a:ext>
            </a:extLst>
          </p:cNvPr>
          <p:cNvSpPr/>
          <p:nvPr/>
        </p:nvSpPr>
        <p:spPr>
          <a:xfrm>
            <a:off x="1039592" y="1797705"/>
            <a:ext cx="7653342" cy="7309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스토리지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서버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어플리케이션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SAN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스위치에 이르는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스토리지 인프라의 통합관리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8133CE-18F9-4CE5-8ECF-E746237C8EC4}"/>
              </a:ext>
            </a:extLst>
          </p:cNvPr>
          <p:cNvGrpSpPr/>
          <p:nvPr/>
        </p:nvGrpSpPr>
        <p:grpSpPr>
          <a:xfrm>
            <a:off x="821798" y="2741672"/>
            <a:ext cx="8277725" cy="3732331"/>
            <a:chOff x="703497" y="2741672"/>
            <a:chExt cx="8277725" cy="3732331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E4F9F05-57C9-4AF0-BC40-DEBE95ABC2CB}"/>
                </a:ext>
              </a:extLst>
            </p:cNvPr>
            <p:cNvSpPr/>
            <p:nvPr/>
          </p:nvSpPr>
          <p:spPr>
            <a:xfrm>
              <a:off x="703497" y="3290682"/>
              <a:ext cx="8262403" cy="22494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D72065F1-CA7B-45BD-B062-223DB2F6AE64}"/>
                </a:ext>
              </a:extLst>
            </p:cNvPr>
            <p:cNvGrpSpPr/>
            <p:nvPr/>
          </p:nvGrpSpPr>
          <p:grpSpPr>
            <a:xfrm>
              <a:off x="920363" y="3540188"/>
              <a:ext cx="7857410" cy="1579382"/>
              <a:chOff x="1453169" y="3611601"/>
              <a:chExt cx="7857410" cy="1579382"/>
            </a:xfrm>
          </p:grpSpPr>
          <p:pic>
            <p:nvPicPr>
              <p:cNvPr id="62" name="图片占位符 5">
                <a:extLst>
                  <a:ext uri="{FF2B5EF4-FFF2-40B4-BE49-F238E27FC236}">
                    <a16:creationId xmlns:a16="http://schemas.microsoft.com/office/drawing/2014/main" id="{A4730A3C-0E6C-4962-AE06-B3D182121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368" y="4398983"/>
                <a:ext cx="1188331" cy="792000"/>
              </a:xfrm>
              <a:custGeom>
                <a:avLst/>
                <a:gdLst>
                  <a:gd name="connsiteX0" fmla="*/ 0 w 2099437"/>
                  <a:gd name="connsiteY0" fmla="*/ 0 h 2088868"/>
                  <a:gd name="connsiteX1" fmla="*/ 2099437 w 2099437"/>
                  <a:gd name="connsiteY1" fmla="*/ 0 h 2088868"/>
                  <a:gd name="connsiteX2" fmla="*/ 2099437 w 2099437"/>
                  <a:gd name="connsiteY2" fmla="*/ 2088868 h 2088868"/>
                  <a:gd name="connsiteX3" fmla="*/ 0 w 2099437"/>
                  <a:gd name="connsiteY3" fmla="*/ 2088868 h 20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437" h="2088868">
                    <a:moveTo>
                      <a:pt x="0" y="0"/>
                    </a:moveTo>
                    <a:lnTo>
                      <a:pt x="2099437" y="0"/>
                    </a:lnTo>
                    <a:lnTo>
                      <a:pt x="2099437" y="2088868"/>
                    </a:lnTo>
                    <a:lnTo>
                      <a:pt x="0" y="2088868"/>
                    </a:lnTo>
                    <a:close/>
                  </a:path>
                </a:pathLst>
              </a:custGeom>
            </p:spPr>
          </p:pic>
          <p:pic>
            <p:nvPicPr>
              <p:cNvPr id="63" name="图片占位符 12">
                <a:extLst>
                  <a:ext uri="{FF2B5EF4-FFF2-40B4-BE49-F238E27FC236}">
                    <a16:creationId xmlns:a16="http://schemas.microsoft.com/office/drawing/2014/main" id="{3BB034EE-52EE-4ED0-A7D8-21E5970F3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1315" y="3620837"/>
                <a:ext cx="1024627" cy="778146"/>
              </a:xfrm>
              <a:custGeom>
                <a:avLst/>
                <a:gdLst>
                  <a:gd name="connsiteX0" fmla="*/ 0 w 2100208"/>
                  <a:gd name="connsiteY0" fmla="*/ 0 h 2088868"/>
                  <a:gd name="connsiteX1" fmla="*/ 2100208 w 2100208"/>
                  <a:gd name="connsiteY1" fmla="*/ 0 h 2088868"/>
                  <a:gd name="connsiteX2" fmla="*/ 2100208 w 2100208"/>
                  <a:gd name="connsiteY2" fmla="*/ 2088868 h 2088868"/>
                  <a:gd name="connsiteX3" fmla="*/ 0 w 2100208"/>
                  <a:gd name="connsiteY3" fmla="*/ 2088868 h 20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0208" h="2088868">
                    <a:moveTo>
                      <a:pt x="0" y="0"/>
                    </a:moveTo>
                    <a:lnTo>
                      <a:pt x="2100208" y="0"/>
                    </a:lnTo>
                    <a:lnTo>
                      <a:pt x="2100208" y="2088868"/>
                    </a:lnTo>
                    <a:lnTo>
                      <a:pt x="0" y="2088868"/>
                    </a:ln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64" name="图片占位符 29">
                <a:extLst>
                  <a:ext uri="{FF2B5EF4-FFF2-40B4-BE49-F238E27FC236}">
                    <a16:creationId xmlns:a16="http://schemas.microsoft.com/office/drawing/2014/main" id="{64BF1B40-2B5A-4E18-AB25-070601F63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3169" y="4398983"/>
                <a:ext cx="1188430" cy="792000"/>
              </a:xfrm>
              <a:custGeom>
                <a:avLst/>
                <a:gdLst>
                  <a:gd name="connsiteX0" fmla="*/ 0 w 2099437"/>
                  <a:gd name="connsiteY0" fmla="*/ 0 h 2088868"/>
                  <a:gd name="connsiteX1" fmla="*/ 2099437 w 2099437"/>
                  <a:gd name="connsiteY1" fmla="*/ 0 h 2088868"/>
                  <a:gd name="connsiteX2" fmla="*/ 2099437 w 2099437"/>
                  <a:gd name="connsiteY2" fmla="*/ 2088868 h 2088868"/>
                  <a:gd name="connsiteX3" fmla="*/ 0 w 2099437"/>
                  <a:gd name="connsiteY3" fmla="*/ 2088868 h 20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437" h="2088868">
                    <a:moveTo>
                      <a:pt x="0" y="0"/>
                    </a:moveTo>
                    <a:lnTo>
                      <a:pt x="2099437" y="0"/>
                    </a:lnTo>
                    <a:lnTo>
                      <a:pt x="2099437" y="2088868"/>
                    </a:lnTo>
                    <a:lnTo>
                      <a:pt x="0" y="2088868"/>
                    </a:lnTo>
                    <a:close/>
                  </a:path>
                </a:pathLst>
              </a:custGeom>
            </p:spPr>
          </p:pic>
          <p:sp>
            <p:nvSpPr>
              <p:cNvPr id="65" name="矩形 13">
                <a:extLst>
                  <a:ext uri="{FF2B5EF4-FFF2-40B4-BE49-F238E27FC236}">
                    <a16:creationId xmlns:a16="http://schemas.microsoft.com/office/drawing/2014/main" id="{157E4178-4FB4-4D4A-A281-3115116ADEB4}"/>
                  </a:ext>
                </a:extLst>
              </p:cNvPr>
              <p:cNvSpPr/>
              <p:nvPr/>
            </p:nvSpPr>
            <p:spPr>
              <a:xfrm>
                <a:off x="1453169" y="3611601"/>
                <a:ext cx="2448000" cy="792000"/>
              </a:xfrm>
              <a:prstGeom prst="rect">
                <a:avLst/>
              </a:prstGeom>
              <a:solidFill>
                <a:srgbClr val="58B6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Storage Infra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관리의 효율화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Storage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용량의 효율적 사용</a:t>
                </a:r>
                <a:endParaRPr lang="en-US" altLang="ko-KR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66" name="矩形 13">
                <a:extLst>
                  <a:ext uri="{FF2B5EF4-FFF2-40B4-BE49-F238E27FC236}">
                    <a16:creationId xmlns:a16="http://schemas.microsoft.com/office/drawing/2014/main" id="{167B1F8C-D7B7-40CF-93C3-4C9CAA0EA208}"/>
                  </a:ext>
                </a:extLst>
              </p:cNvPr>
              <p:cNvSpPr/>
              <p:nvPr/>
            </p:nvSpPr>
            <p:spPr>
              <a:xfrm>
                <a:off x="2522263" y="4398983"/>
                <a:ext cx="2692800" cy="792000"/>
              </a:xfrm>
              <a:prstGeom prst="rect">
                <a:avLst/>
              </a:prstGeom>
              <a:solidFill>
                <a:srgbClr val="75BDA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스토리지 자산의 정확한 추가 도입 계획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시스템성능분석 및 시스템  장애 사전 예방 효과</a:t>
                </a:r>
                <a:endParaRPr lang="en-US" altLang="ko-KR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67" name="矩形 13">
                <a:extLst>
                  <a:ext uri="{FF2B5EF4-FFF2-40B4-BE49-F238E27FC236}">
                    <a16:creationId xmlns:a16="http://schemas.microsoft.com/office/drawing/2014/main" id="{968747FE-7BDA-4A28-A533-D6B60E019D4D}"/>
                  </a:ext>
                </a:extLst>
              </p:cNvPr>
              <p:cNvSpPr/>
              <p:nvPr/>
            </p:nvSpPr>
            <p:spPr>
              <a:xfrm>
                <a:off x="5076368" y="3611601"/>
                <a:ext cx="3219268" cy="792000"/>
              </a:xfrm>
              <a:prstGeom prst="rect">
                <a:avLst/>
              </a:prstGeom>
              <a:solidFill>
                <a:srgbClr val="3494BA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Dashboard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를 통한 신속한 장애 대응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다양한 </a:t>
                </a:r>
                <a:r>
                  <a:rPr lang="en-US" altLang="ko-KR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Reporting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제공으로 즉시 보고서 요청 대응</a:t>
                </a:r>
                <a:endParaRPr lang="en-US" altLang="ko-KR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68" name="矩形 13">
                <a:extLst>
                  <a:ext uri="{FF2B5EF4-FFF2-40B4-BE49-F238E27FC236}">
                    <a16:creationId xmlns:a16="http://schemas.microsoft.com/office/drawing/2014/main" id="{04EAE3FA-0F5C-41F2-AB13-81D8DFDB0200}"/>
                  </a:ext>
                </a:extLst>
              </p:cNvPr>
              <p:cNvSpPr/>
              <p:nvPr/>
            </p:nvSpPr>
            <p:spPr>
              <a:xfrm>
                <a:off x="6119662" y="4398983"/>
                <a:ext cx="3190917" cy="792000"/>
              </a:xfrm>
              <a:prstGeom prst="rect">
                <a:avLst/>
              </a:prstGeom>
              <a:solidFill>
                <a:srgbClr val="84ACB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Storage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인프라의 구성현황 즉시 파악</a:t>
                </a:r>
                <a:endParaRPr lang="en-US" altLang="ko-KR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담당자 및 엔지니어 리소스 절감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Trend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분석을 통한 용량 관리 및 증설계획 가능</a:t>
                </a:r>
              </a:p>
            </p:txBody>
          </p:sp>
          <p:pic>
            <p:nvPicPr>
              <p:cNvPr id="69" name="图片占位符 31">
                <a:extLst>
                  <a:ext uri="{FF2B5EF4-FFF2-40B4-BE49-F238E27FC236}">
                    <a16:creationId xmlns:a16="http://schemas.microsoft.com/office/drawing/2014/main" id="{72D047A8-92A1-4255-AF16-1ECE34E5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0960" y="3611601"/>
                <a:ext cx="1188001" cy="792000"/>
              </a:xfrm>
              <a:custGeom>
                <a:avLst/>
                <a:gdLst>
                  <a:gd name="connsiteX0" fmla="*/ 0 w 2099437"/>
                  <a:gd name="connsiteY0" fmla="*/ 0 h 2088868"/>
                  <a:gd name="connsiteX1" fmla="*/ 2099437 w 2099437"/>
                  <a:gd name="connsiteY1" fmla="*/ 0 h 2088868"/>
                  <a:gd name="connsiteX2" fmla="*/ 2099437 w 2099437"/>
                  <a:gd name="connsiteY2" fmla="*/ 2088868 h 2088868"/>
                  <a:gd name="connsiteX3" fmla="*/ 0 w 2099437"/>
                  <a:gd name="connsiteY3" fmla="*/ 2088868 h 20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437" h="2088868">
                    <a:moveTo>
                      <a:pt x="0" y="0"/>
                    </a:moveTo>
                    <a:lnTo>
                      <a:pt x="2099437" y="0"/>
                    </a:lnTo>
                    <a:lnTo>
                      <a:pt x="2099437" y="2088868"/>
                    </a:lnTo>
                    <a:lnTo>
                      <a:pt x="0" y="2088868"/>
                    </a:lnTo>
                    <a:close/>
                  </a:path>
                </a:pathLst>
              </a:custGeom>
            </p:spPr>
          </p:pic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B5711F4A-E90B-45D1-AC96-BF5B971669D2}"/>
                </a:ext>
              </a:extLst>
            </p:cNvPr>
            <p:cNvGrpSpPr/>
            <p:nvPr/>
          </p:nvGrpSpPr>
          <p:grpSpPr>
            <a:xfrm>
              <a:off x="3279892" y="2741672"/>
              <a:ext cx="3138352" cy="491321"/>
              <a:chOff x="3447175" y="2612147"/>
              <a:chExt cx="3138352" cy="491321"/>
            </a:xfrm>
          </p:grpSpPr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2CFFD343-3E4D-4C27-9D2D-97F08553432E}"/>
                  </a:ext>
                </a:extLst>
              </p:cNvPr>
              <p:cNvSpPr/>
              <p:nvPr/>
            </p:nvSpPr>
            <p:spPr>
              <a:xfrm>
                <a:off x="3447175" y="2612147"/>
                <a:ext cx="3138352" cy="491321"/>
              </a:xfrm>
              <a:prstGeom prst="roundRect">
                <a:avLst/>
              </a:prstGeom>
              <a:solidFill>
                <a:srgbClr val="FFAA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latin typeface="+mn-ea"/>
                  </a:rPr>
                  <a:t>      스토리지 통합 모니터링 시스템</a:t>
                </a:r>
              </a:p>
            </p:txBody>
          </p:sp>
          <p:sp>
            <p:nvSpPr>
              <p:cNvPr id="72" name="任意多边形: 形状 32">
                <a:extLst>
                  <a:ext uri="{FF2B5EF4-FFF2-40B4-BE49-F238E27FC236}">
                    <a16:creationId xmlns:a16="http://schemas.microsoft.com/office/drawing/2014/main" id="{F187AEA6-1D49-496F-BF30-52F0B4002D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3712" y="2731807"/>
                <a:ext cx="220464" cy="252000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10" y="28"/>
                  </a:cxn>
                  <a:cxn ang="0">
                    <a:pos x="0" y="204"/>
                  </a:cxn>
                  <a:cxn ang="0">
                    <a:pos x="10" y="228"/>
                  </a:cxn>
                  <a:cxn ang="0">
                    <a:pos x="72" y="252"/>
                  </a:cxn>
                  <a:cxn ang="0">
                    <a:pos x="132" y="256"/>
                  </a:cxn>
                  <a:cxn ang="0">
                    <a:pos x="202" y="236"/>
                  </a:cxn>
                  <a:cxn ang="0">
                    <a:pos x="224" y="204"/>
                  </a:cxn>
                  <a:cxn ang="0">
                    <a:pos x="222" y="40"/>
                  </a:cxn>
                  <a:cxn ang="0">
                    <a:pos x="172" y="8"/>
                  </a:cxn>
                  <a:cxn ang="0">
                    <a:pos x="208" y="204"/>
                  </a:cxn>
                  <a:cxn ang="0">
                    <a:pos x="192" y="224"/>
                  </a:cxn>
                  <a:cxn ang="0">
                    <a:pos x="132" y="240"/>
                  </a:cxn>
                  <a:cxn ang="0">
                    <a:pos x="74" y="238"/>
                  </a:cxn>
                  <a:cxn ang="0">
                    <a:pos x="24" y="218"/>
                  </a:cxn>
                  <a:cxn ang="0">
                    <a:pos x="16" y="174"/>
                  </a:cxn>
                  <a:cxn ang="0">
                    <a:pos x="56" y="194"/>
                  </a:cxn>
                  <a:cxn ang="0">
                    <a:pos x="142" y="198"/>
                  </a:cxn>
                  <a:cxn ang="0">
                    <a:pos x="200" y="180"/>
                  </a:cxn>
                  <a:cxn ang="0">
                    <a:pos x="208" y="156"/>
                  </a:cxn>
                  <a:cxn ang="0">
                    <a:pos x="206" y="164"/>
                  </a:cxn>
                  <a:cxn ang="0">
                    <a:pos x="166" y="186"/>
                  </a:cxn>
                  <a:cxn ang="0">
                    <a:pos x="112" y="192"/>
                  </a:cxn>
                  <a:cxn ang="0">
                    <a:pos x="44" y="182"/>
                  </a:cxn>
                  <a:cxn ang="0">
                    <a:pos x="16" y="156"/>
                  </a:cxn>
                  <a:cxn ang="0">
                    <a:pos x="16" y="126"/>
                  </a:cxn>
                  <a:cxn ang="0">
                    <a:pos x="44" y="142"/>
                  </a:cxn>
                  <a:cxn ang="0">
                    <a:pos x="112" y="152"/>
                  </a:cxn>
                  <a:cxn ang="0">
                    <a:pos x="192" y="138"/>
                  </a:cxn>
                  <a:cxn ang="0">
                    <a:pos x="208" y="108"/>
                  </a:cxn>
                  <a:cxn ang="0">
                    <a:pos x="208" y="108"/>
                  </a:cxn>
                  <a:cxn ang="0">
                    <a:pos x="180" y="134"/>
                  </a:cxn>
                  <a:cxn ang="0">
                    <a:pos x="112" y="144"/>
                  </a:cxn>
                  <a:cxn ang="0">
                    <a:pos x="58" y="138"/>
                  </a:cxn>
                  <a:cxn ang="0">
                    <a:pos x="18" y="116"/>
                  </a:cxn>
                  <a:cxn ang="0">
                    <a:pos x="16" y="108"/>
                  </a:cxn>
                  <a:cxn ang="0">
                    <a:pos x="34" y="90"/>
                  </a:cxn>
                  <a:cxn ang="0">
                    <a:pos x="112" y="104"/>
                  </a:cxn>
                  <a:cxn ang="0">
                    <a:pos x="200" y="86"/>
                  </a:cxn>
                  <a:cxn ang="0">
                    <a:pos x="112" y="88"/>
                  </a:cxn>
                  <a:cxn ang="0">
                    <a:pos x="44" y="78"/>
                  </a:cxn>
                  <a:cxn ang="0">
                    <a:pos x="16" y="52"/>
                  </a:cxn>
                  <a:cxn ang="0">
                    <a:pos x="32" y="32"/>
                  </a:cxn>
                  <a:cxn ang="0">
                    <a:pos x="92" y="16"/>
                  </a:cxn>
                  <a:cxn ang="0">
                    <a:pos x="150" y="18"/>
                  </a:cxn>
                  <a:cxn ang="0">
                    <a:pos x="200" y="38"/>
                  </a:cxn>
                  <a:cxn ang="0">
                    <a:pos x="206" y="60"/>
                  </a:cxn>
                  <a:cxn ang="0">
                    <a:pos x="166" y="82"/>
                  </a:cxn>
                </a:cxnLst>
                <a:rect l="0" t="0" r="r" b="b"/>
                <a:pathLst>
                  <a:path w="224" h="256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2" y="4"/>
                    </a:lnTo>
                    <a:lnTo>
                      <a:pt x="52" y="8"/>
                    </a:lnTo>
                    <a:lnTo>
                      <a:pt x="36" y="12"/>
                    </a:lnTo>
                    <a:lnTo>
                      <a:pt x="22" y="20"/>
                    </a:lnTo>
                    <a:lnTo>
                      <a:pt x="10" y="2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2" y="216"/>
                    </a:lnTo>
                    <a:lnTo>
                      <a:pt x="10" y="228"/>
                    </a:lnTo>
                    <a:lnTo>
                      <a:pt x="22" y="236"/>
                    </a:lnTo>
                    <a:lnTo>
                      <a:pt x="36" y="244"/>
                    </a:lnTo>
                    <a:lnTo>
                      <a:pt x="52" y="248"/>
                    </a:lnTo>
                    <a:lnTo>
                      <a:pt x="72" y="252"/>
                    </a:lnTo>
                    <a:lnTo>
                      <a:pt x="9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32" y="256"/>
                    </a:lnTo>
                    <a:lnTo>
                      <a:pt x="152" y="252"/>
                    </a:lnTo>
                    <a:lnTo>
                      <a:pt x="172" y="248"/>
                    </a:lnTo>
                    <a:lnTo>
                      <a:pt x="188" y="244"/>
                    </a:lnTo>
                    <a:lnTo>
                      <a:pt x="202" y="236"/>
                    </a:lnTo>
                    <a:lnTo>
                      <a:pt x="214" y="228"/>
                    </a:lnTo>
                    <a:lnTo>
                      <a:pt x="222" y="216"/>
                    </a:lnTo>
                    <a:lnTo>
                      <a:pt x="224" y="210"/>
                    </a:lnTo>
                    <a:lnTo>
                      <a:pt x="224" y="204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4" y="46"/>
                    </a:lnTo>
                    <a:lnTo>
                      <a:pt x="222" y="40"/>
                    </a:lnTo>
                    <a:lnTo>
                      <a:pt x="214" y="28"/>
                    </a:lnTo>
                    <a:lnTo>
                      <a:pt x="202" y="20"/>
                    </a:lnTo>
                    <a:lnTo>
                      <a:pt x="188" y="12"/>
                    </a:lnTo>
                    <a:lnTo>
                      <a:pt x="172" y="8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2" y="0"/>
                    </a:lnTo>
                    <a:close/>
                    <a:moveTo>
                      <a:pt x="208" y="204"/>
                    </a:moveTo>
                    <a:lnTo>
                      <a:pt x="208" y="204"/>
                    </a:lnTo>
                    <a:lnTo>
                      <a:pt x="206" y="212"/>
                    </a:lnTo>
                    <a:lnTo>
                      <a:pt x="200" y="218"/>
                    </a:lnTo>
                    <a:lnTo>
                      <a:pt x="192" y="224"/>
                    </a:lnTo>
                    <a:lnTo>
                      <a:pt x="180" y="230"/>
                    </a:lnTo>
                    <a:lnTo>
                      <a:pt x="166" y="234"/>
                    </a:lnTo>
                    <a:lnTo>
                      <a:pt x="150" y="238"/>
                    </a:lnTo>
                    <a:lnTo>
                      <a:pt x="132" y="240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92" y="240"/>
                    </a:lnTo>
                    <a:lnTo>
                      <a:pt x="74" y="238"/>
                    </a:lnTo>
                    <a:lnTo>
                      <a:pt x="58" y="234"/>
                    </a:lnTo>
                    <a:lnTo>
                      <a:pt x="44" y="230"/>
                    </a:lnTo>
                    <a:lnTo>
                      <a:pt x="32" y="224"/>
                    </a:lnTo>
                    <a:lnTo>
                      <a:pt x="24" y="218"/>
                    </a:lnTo>
                    <a:lnTo>
                      <a:pt x="18" y="212"/>
                    </a:lnTo>
                    <a:lnTo>
                      <a:pt x="16" y="20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24" y="180"/>
                    </a:lnTo>
                    <a:lnTo>
                      <a:pt x="32" y="186"/>
                    </a:lnTo>
                    <a:lnTo>
                      <a:pt x="44" y="190"/>
                    </a:lnTo>
                    <a:lnTo>
                      <a:pt x="56" y="194"/>
                    </a:lnTo>
                    <a:lnTo>
                      <a:pt x="82" y="19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42" y="198"/>
                    </a:lnTo>
                    <a:lnTo>
                      <a:pt x="168" y="194"/>
                    </a:lnTo>
                    <a:lnTo>
                      <a:pt x="180" y="190"/>
                    </a:lnTo>
                    <a:lnTo>
                      <a:pt x="192" y="186"/>
                    </a:lnTo>
                    <a:lnTo>
                      <a:pt x="200" y="180"/>
                    </a:lnTo>
                    <a:lnTo>
                      <a:pt x="208" y="174"/>
                    </a:lnTo>
                    <a:lnTo>
                      <a:pt x="208" y="204"/>
                    </a:lnTo>
                    <a:close/>
                    <a:moveTo>
                      <a:pt x="208" y="156"/>
                    </a:move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6" y="164"/>
                    </a:lnTo>
                    <a:lnTo>
                      <a:pt x="200" y="170"/>
                    </a:lnTo>
                    <a:lnTo>
                      <a:pt x="192" y="176"/>
                    </a:lnTo>
                    <a:lnTo>
                      <a:pt x="180" y="182"/>
                    </a:lnTo>
                    <a:lnTo>
                      <a:pt x="166" y="186"/>
                    </a:lnTo>
                    <a:lnTo>
                      <a:pt x="150" y="190"/>
                    </a:lnTo>
                    <a:lnTo>
                      <a:pt x="13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2" y="192"/>
                    </a:lnTo>
                    <a:lnTo>
                      <a:pt x="74" y="190"/>
                    </a:lnTo>
                    <a:lnTo>
                      <a:pt x="58" y="186"/>
                    </a:lnTo>
                    <a:lnTo>
                      <a:pt x="44" y="182"/>
                    </a:lnTo>
                    <a:lnTo>
                      <a:pt x="32" y="176"/>
                    </a:lnTo>
                    <a:lnTo>
                      <a:pt x="24" y="170"/>
                    </a:lnTo>
                    <a:lnTo>
                      <a:pt x="18" y="16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24" y="132"/>
                    </a:lnTo>
                    <a:lnTo>
                      <a:pt x="32" y="138"/>
                    </a:lnTo>
                    <a:lnTo>
                      <a:pt x="44" y="142"/>
                    </a:lnTo>
                    <a:lnTo>
                      <a:pt x="56" y="146"/>
                    </a:lnTo>
                    <a:lnTo>
                      <a:pt x="82" y="150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42" y="150"/>
                    </a:lnTo>
                    <a:lnTo>
                      <a:pt x="168" y="146"/>
                    </a:lnTo>
                    <a:lnTo>
                      <a:pt x="180" y="142"/>
                    </a:lnTo>
                    <a:lnTo>
                      <a:pt x="192" y="138"/>
                    </a:lnTo>
                    <a:lnTo>
                      <a:pt x="200" y="132"/>
                    </a:lnTo>
                    <a:lnTo>
                      <a:pt x="208" y="126"/>
                    </a:lnTo>
                    <a:lnTo>
                      <a:pt x="208" y="156"/>
                    </a:lnTo>
                    <a:close/>
                    <a:moveTo>
                      <a:pt x="208" y="108"/>
                    </a:move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6" y="116"/>
                    </a:lnTo>
                    <a:lnTo>
                      <a:pt x="200" y="122"/>
                    </a:lnTo>
                    <a:lnTo>
                      <a:pt x="192" y="128"/>
                    </a:lnTo>
                    <a:lnTo>
                      <a:pt x="180" y="134"/>
                    </a:lnTo>
                    <a:lnTo>
                      <a:pt x="166" y="138"/>
                    </a:lnTo>
                    <a:lnTo>
                      <a:pt x="150" y="142"/>
                    </a:lnTo>
                    <a:lnTo>
                      <a:pt x="132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92" y="144"/>
                    </a:lnTo>
                    <a:lnTo>
                      <a:pt x="74" y="142"/>
                    </a:lnTo>
                    <a:lnTo>
                      <a:pt x="58" y="138"/>
                    </a:lnTo>
                    <a:lnTo>
                      <a:pt x="44" y="134"/>
                    </a:lnTo>
                    <a:lnTo>
                      <a:pt x="32" y="128"/>
                    </a:lnTo>
                    <a:lnTo>
                      <a:pt x="24" y="122"/>
                    </a:lnTo>
                    <a:lnTo>
                      <a:pt x="18" y="11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4" y="90"/>
                    </a:lnTo>
                    <a:lnTo>
                      <a:pt x="58" y="98"/>
                    </a:lnTo>
                    <a:lnTo>
                      <a:pt x="8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40" y="102"/>
                    </a:lnTo>
                    <a:lnTo>
                      <a:pt x="166" y="98"/>
                    </a:lnTo>
                    <a:lnTo>
                      <a:pt x="190" y="90"/>
                    </a:lnTo>
                    <a:lnTo>
                      <a:pt x="200" y="86"/>
                    </a:lnTo>
                    <a:lnTo>
                      <a:pt x="208" y="80"/>
                    </a:lnTo>
                    <a:lnTo>
                      <a:pt x="208" y="108"/>
                    </a:lnTo>
                    <a:close/>
                    <a:moveTo>
                      <a:pt x="112" y="88"/>
                    </a:moveTo>
                    <a:lnTo>
                      <a:pt x="112" y="88"/>
                    </a:lnTo>
                    <a:lnTo>
                      <a:pt x="92" y="88"/>
                    </a:lnTo>
                    <a:lnTo>
                      <a:pt x="74" y="86"/>
                    </a:lnTo>
                    <a:lnTo>
                      <a:pt x="58" y="82"/>
                    </a:lnTo>
                    <a:lnTo>
                      <a:pt x="44" y="78"/>
                    </a:lnTo>
                    <a:lnTo>
                      <a:pt x="32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44"/>
                    </a:lnTo>
                    <a:lnTo>
                      <a:pt x="24" y="38"/>
                    </a:lnTo>
                    <a:lnTo>
                      <a:pt x="32" y="32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74" y="18"/>
                    </a:lnTo>
                    <a:lnTo>
                      <a:pt x="92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32" y="16"/>
                    </a:lnTo>
                    <a:lnTo>
                      <a:pt x="150" y="18"/>
                    </a:lnTo>
                    <a:lnTo>
                      <a:pt x="166" y="22"/>
                    </a:lnTo>
                    <a:lnTo>
                      <a:pt x="180" y="26"/>
                    </a:lnTo>
                    <a:lnTo>
                      <a:pt x="192" y="32"/>
                    </a:lnTo>
                    <a:lnTo>
                      <a:pt x="200" y="38"/>
                    </a:lnTo>
                    <a:lnTo>
                      <a:pt x="206" y="44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6" y="60"/>
                    </a:lnTo>
                    <a:lnTo>
                      <a:pt x="200" y="66"/>
                    </a:lnTo>
                    <a:lnTo>
                      <a:pt x="192" y="72"/>
                    </a:lnTo>
                    <a:lnTo>
                      <a:pt x="180" y="78"/>
                    </a:lnTo>
                    <a:lnTo>
                      <a:pt x="166" y="82"/>
                    </a:lnTo>
                    <a:lnTo>
                      <a:pt x="150" y="86"/>
                    </a:lnTo>
                    <a:lnTo>
                      <a:pt x="132" y="88"/>
                    </a:lnTo>
                    <a:lnTo>
                      <a:pt x="112" y="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1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id="{153605C6-7ACF-47E3-A47A-2A5AD5EF9B0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68081" y="4551162"/>
              <a:ext cx="561975" cy="1986810"/>
            </a:xfrm>
            <a:custGeom>
              <a:avLst/>
              <a:gdLst>
                <a:gd name="T0" fmla="*/ 0 w 258"/>
                <a:gd name="T1" fmla="*/ 42 h 372"/>
                <a:gd name="T2" fmla="*/ 0 w 258"/>
                <a:gd name="T3" fmla="*/ 330 h 372"/>
                <a:gd name="T4" fmla="*/ 114 w 258"/>
                <a:gd name="T5" fmla="*/ 294 h 372"/>
                <a:gd name="T6" fmla="*/ 114 w 258"/>
                <a:gd name="T7" fmla="*/ 372 h 372"/>
                <a:gd name="T8" fmla="*/ 258 w 258"/>
                <a:gd name="T9" fmla="*/ 198 h 372"/>
                <a:gd name="T10" fmla="*/ 126 w 258"/>
                <a:gd name="T11" fmla="*/ 0 h 372"/>
                <a:gd name="T12" fmla="*/ 126 w 258"/>
                <a:gd name="T13" fmla="*/ 78 h 372"/>
                <a:gd name="T14" fmla="*/ 0 w 258"/>
                <a:gd name="T15" fmla="*/ 42 h 3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8"/>
                <a:gd name="T25" fmla="*/ 0 h 372"/>
                <a:gd name="T26" fmla="*/ 258 w 258"/>
                <a:gd name="T27" fmla="*/ 372 h 3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8" h="372">
                  <a:moveTo>
                    <a:pt x="0" y="42"/>
                  </a:moveTo>
                  <a:lnTo>
                    <a:pt x="0" y="330"/>
                  </a:lnTo>
                  <a:lnTo>
                    <a:pt x="114" y="294"/>
                  </a:lnTo>
                  <a:lnTo>
                    <a:pt x="114" y="372"/>
                  </a:lnTo>
                  <a:lnTo>
                    <a:pt x="258" y="198"/>
                  </a:lnTo>
                  <a:lnTo>
                    <a:pt x="126" y="0"/>
                  </a:lnTo>
                  <a:lnTo>
                    <a:pt x="126" y="78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rgbClr val="152E52">
                    <a:alpha val="0"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52BC5C4-6FED-4CBE-A01E-8971A0E978DD}"/>
                </a:ext>
              </a:extLst>
            </p:cNvPr>
            <p:cNvGrpSpPr/>
            <p:nvPr/>
          </p:nvGrpSpPr>
          <p:grpSpPr>
            <a:xfrm>
              <a:off x="1710528" y="5897716"/>
              <a:ext cx="6480983" cy="487853"/>
              <a:chOff x="-213520" y="7126408"/>
              <a:chExt cx="7841990" cy="487853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:a16="http://schemas.microsoft.com/office/drawing/2014/main" id="{555A0C8F-909F-4C91-99C6-58E7D5F30A9A}"/>
                  </a:ext>
                </a:extLst>
              </p:cNvPr>
              <p:cNvGrpSpPr/>
              <p:nvPr/>
            </p:nvGrpSpPr>
            <p:grpSpPr>
              <a:xfrm>
                <a:off x="-134146" y="7126408"/>
                <a:ext cx="7626784" cy="487853"/>
                <a:chOff x="3119887" y="654172"/>
                <a:chExt cx="4410148" cy="766121"/>
              </a:xfrm>
            </p:grpSpPr>
            <p:sp>
              <p:nvSpPr>
                <p:cNvPr id="79" name="모서리가 둥근 직사각형 64">
                  <a:extLst>
                    <a:ext uri="{FF2B5EF4-FFF2-40B4-BE49-F238E27FC236}">
                      <a16:creationId xmlns:a16="http://schemas.microsoft.com/office/drawing/2014/main" id="{446DA9A9-0515-4BCF-A168-7575C5178A4C}"/>
                    </a:ext>
                  </a:extLst>
                </p:cNvPr>
                <p:cNvSpPr/>
                <p:nvPr/>
              </p:nvSpPr>
              <p:spPr>
                <a:xfrm>
                  <a:off x="3119888" y="660400"/>
                  <a:ext cx="4399913" cy="759893"/>
                </a:xfrm>
                <a:prstGeom prst="roundRect">
                  <a:avLst/>
                </a:prstGeom>
                <a:solidFill>
                  <a:srgbClr val="AAB3B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06501" latinLnBrk="0">
                    <a:defRPr/>
                  </a:pPr>
                  <a:endParaRPr lang="ko-KR" altLang="en-US" sz="1588" kern="0" dirty="0">
                    <a:solidFill>
                      <a:prstClr val="white"/>
                    </a:solidFill>
                    <a:latin typeface="Calibri" panose="020F0502020204030204"/>
                    <a:ea typeface="KoPub돋움체 Bold" panose="00000800000000000000" pitchFamily="2" charset="-127"/>
                  </a:endParaRPr>
                </a:p>
              </p:txBody>
            </p:sp>
            <p:sp>
              <p:nvSpPr>
                <p:cNvPr id="80" name="모서리가 둥근 직사각형 65">
                  <a:extLst>
                    <a:ext uri="{FF2B5EF4-FFF2-40B4-BE49-F238E27FC236}">
                      <a16:creationId xmlns:a16="http://schemas.microsoft.com/office/drawing/2014/main" id="{41CA0067-5313-49B8-ACD1-6BB44EB874C0}"/>
                    </a:ext>
                  </a:extLst>
                </p:cNvPr>
                <p:cNvSpPr/>
                <p:nvPr/>
              </p:nvSpPr>
              <p:spPr>
                <a:xfrm>
                  <a:off x="3119887" y="654172"/>
                  <a:ext cx="4410148" cy="71311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06501" latinLnBrk="0">
                    <a:defRPr/>
                  </a:pPr>
                  <a:endParaRPr lang="ko-KR" altLang="en-US" sz="1588" kern="0" dirty="0">
                    <a:solidFill>
                      <a:prstClr val="white"/>
                    </a:solidFill>
                    <a:latin typeface="Calibri" panose="020F0502020204030204"/>
                    <a:ea typeface="KoPub돋움체 Bold" panose="00000800000000000000" pitchFamily="2" charset="-127"/>
                  </a:endParaRPr>
                </a:p>
              </p:txBody>
            </p:sp>
          </p:grp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7DEAB58C-438B-4004-80EB-D55B44548773}"/>
                  </a:ext>
                </a:extLst>
              </p:cNvPr>
              <p:cNvSpPr/>
              <p:nvPr/>
            </p:nvSpPr>
            <p:spPr>
              <a:xfrm>
                <a:off x="-213520" y="7181586"/>
                <a:ext cx="7841990" cy="363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764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E54533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eSRM</a:t>
                </a:r>
                <a:r>
                  <a:rPr lang="ko-KR" altLang="en-US" sz="1764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E54533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을 통한 스토리지 인프라 효율성 확보 및 자원절감 효과</a:t>
                </a:r>
                <a:endParaRPr lang="ko-KR" altLang="en-US" sz="1235" b="1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E54533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3E752480-C60D-4719-8357-3B64A13FDA7A}"/>
                </a:ext>
              </a:extLst>
            </p:cNvPr>
            <p:cNvSpPr/>
            <p:nvPr/>
          </p:nvSpPr>
          <p:spPr>
            <a:xfrm>
              <a:off x="879959" y="5735339"/>
              <a:ext cx="810126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6820" algn="ctr" fontAlgn="base"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tabLst>
                  <a:tab pos="4981823" algn="l"/>
                </a:tabLst>
                <a:defRPr/>
              </a:pPr>
              <a:r>
                <a:rPr lang="en-US" altLang="ko-KR" sz="4200" spc="-62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“                                    ”</a:t>
              </a:r>
              <a:endParaRPr lang="ko-KR" altLang="en-US" sz="4200" spc="-62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C000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51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44" descr="2010-04-22 16;50;40">
            <a:extLst>
              <a:ext uri="{FF2B5EF4-FFF2-40B4-BE49-F238E27FC236}">
                <a16:creationId xmlns:a16="http://schemas.microsoft.com/office/drawing/2014/main" id="{4E217852-3A8C-4FC7-9D0D-0A2E74712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4"/>
          <a:stretch/>
        </p:blipFill>
        <p:spPr bwMode="auto">
          <a:xfrm>
            <a:off x="382738" y="4938587"/>
            <a:ext cx="4473289" cy="12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2161810" cy="490904"/>
          </a:xfrm>
        </p:spPr>
        <p:txBody>
          <a:bodyPr/>
          <a:lstStyle/>
          <a:p>
            <a:r>
              <a:rPr lang="en-US" altLang="ko-KR" dirty="0"/>
              <a:t>4. eSRM </a:t>
            </a:r>
            <a:r>
              <a:rPr lang="ko-KR" altLang="en-US" dirty="0"/>
              <a:t>소개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4D696200-770A-4B94-A8AF-B050F8627CF3}"/>
              </a:ext>
            </a:extLst>
          </p:cNvPr>
          <p:cNvSpPr/>
          <p:nvPr/>
        </p:nvSpPr>
        <p:spPr>
          <a:xfrm>
            <a:off x="1095374" y="932246"/>
            <a:ext cx="8677800" cy="611688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기업 내 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자원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서버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스토리지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SAN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스위치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대한 실시간에 가까운 정보를 쉽고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빠르고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정확하게 제공하여  관리자가 즉시 업무에 활용할 수 있도록 지원하는 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솔루션입니다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10549EC3-5C0C-4685-8541-A84EC840D9D4}"/>
              </a:ext>
            </a:extLst>
          </p:cNvPr>
          <p:cNvGrpSpPr/>
          <p:nvPr/>
        </p:nvGrpSpPr>
        <p:grpSpPr>
          <a:xfrm>
            <a:off x="534212" y="2897808"/>
            <a:ext cx="4044994" cy="3021398"/>
            <a:chOff x="457507" y="2473727"/>
            <a:chExt cx="4044994" cy="3021398"/>
          </a:xfrm>
        </p:grpSpPr>
        <p:sp>
          <p:nvSpPr>
            <p:cNvPr id="142" name="AutoShape 45">
              <a:extLst>
                <a:ext uri="{FF2B5EF4-FFF2-40B4-BE49-F238E27FC236}">
                  <a16:creationId xmlns:a16="http://schemas.microsoft.com/office/drawing/2014/main" id="{E54C695F-B8DC-4463-A972-BF6235C5E3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7507" y="2474816"/>
              <a:ext cx="3933804" cy="3020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3" name="Freeform 47">
              <a:extLst>
                <a:ext uri="{FF2B5EF4-FFF2-40B4-BE49-F238E27FC236}">
                  <a16:creationId xmlns:a16="http://schemas.microsoft.com/office/drawing/2014/main" id="{A88DFBC2-13F6-4A38-9077-09E53188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272" y="5439596"/>
              <a:ext cx="1223802" cy="55529"/>
            </a:xfrm>
            <a:custGeom>
              <a:avLst/>
              <a:gdLst>
                <a:gd name="T0" fmla="*/ 1012 w 1016"/>
                <a:gd name="T1" fmla="*/ 15 h 46"/>
                <a:gd name="T2" fmla="*/ 1016 w 1016"/>
                <a:gd name="T3" fmla="*/ 0 h 46"/>
                <a:gd name="T4" fmla="*/ 971 w 1016"/>
                <a:gd name="T5" fmla="*/ 29 h 46"/>
                <a:gd name="T6" fmla="*/ 819 w 1016"/>
                <a:gd name="T7" fmla="*/ 33 h 46"/>
                <a:gd name="T8" fmla="*/ 583 w 1016"/>
                <a:gd name="T9" fmla="*/ 33 h 46"/>
                <a:gd name="T10" fmla="*/ 432 w 1016"/>
                <a:gd name="T11" fmla="*/ 33 h 46"/>
                <a:gd name="T12" fmla="*/ 197 w 1016"/>
                <a:gd name="T13" fmla="*/ 33 h 46"/>
                <a:gd name="T14" fmla="*/ 44 w 1016"/>
                <a:gd name="T15" fmla="*/ 29 h 46"/>
                <a:gd name="T16" fmla="*/ 0 w 1016"/>
                <a:gd name="T17" fmla="*/ 3 h 46"/>
                <a:gd name="T18" fmla="*/ 4 w 1016"/>
                <a:gd name="T19" fmla="*/ 11 h 46"/>
                <a:gd name="T20" fmla="*/ 23 w 1016"/>
                <a:gd name="T21" fmla="*/ 37 h 46"/>
                <a:gd name="T22" fmla="*/ 140 w 1016"/>
                <a:gd name="T23" fmla="*/ 46 h 46"/>
                <a:gd name="T24" fmla="*/ 432 w 1016"/>
                <a:gd name="T25" fmla="*/ 46 h 46"/>
                <a:gd name="T26" fmla="*/ 583 w 1016"/>
                <a:gd name="T27" fmla="*/ 46 h 46"/>
                <a:gd name="T28" fmla="*/ 876 w 1016"/>
                <a:gd name="T29" fmla="*/ 46 h 46"/>
                <a:gd name="T30" fmla="*/ 993 w 1016"/>
                <a:gd name="T31" fmla="*/ 37 h 46"/>
                <a:gd name="T32" fmla="*/ 1012 w 1016"/>
                <a:gd name="T33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6" h="46">
                  <a:moveTo>
                    <a:pt x="1012" y="15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1015" y="6"/>
                    <a:pt x="1004" y="27"/>
                    <a:pt x="971" y="29"/>
                  </a:cubicBezTo>
                  <a:cubicBezTo>
                    <a:pt x="910" y="34"/>
                    <a:pt x="819" y="33"/>
                    <a:pt x="819" y="33"/>
                  </a:cubicBezTo>
                  <a:cubicBezTo>
                    <a:pt x="583" y="33"/>
                    <a:pt x="583" y="33"/>
                    <a:pt x="583" y="33"/>
                  </a:cubicBezTo>
                  <a:cubicBezTo>
                    <a:pt x="432" y="33"/>
                    <a:pt x="432" y="33"/>
                    <a:pt x="432" y="33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7" y="33"/>
                    <a:pt x="106" y="34"/>
                    <a:pt x="44" y="29"/>
                  </a:cubicBezTo>
                  <a:cubicBezTo>
                    <a:pt x="11" y="27"/>
                    <a:pt x="1" y="9"/>
                    <a:pt x="0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6" y="31"/>
                    <a:pt x="23" y="37"/>
                  </a:cubicBezTo>
                  <a:cubicBezTo>
                    <a:pt x="41" y="44"/>
                    <a:pt x="99" y="46"/>
                    <a:pt x="140" y="46"/>
                  </a:cubicBezTo>
                  <a:cubicBezTo>
                    <a:pt x="165" y="46"/>
                    <a:pt x="314" y="46"/>
                    <a:pt x="432" y="46"/>
                  </a:cubicBezTo>
                  <a:cubicBezTo>
                    <a:pt x="515" y="46"/>
                    <a:pt x="583" y="46"/>
                    <a:pt x="583" y="46"/>
                  </a:cubicBezTo>
                  <a:cubicBezTo>
                    <a:pt x="702" y="46"/>
                    <a:pt x="851" y="46"/>
                    <a:pt x="876" y="46"/>
                  </a:cubicBezTo>
                  <a:cubicBezTo>
                    <a:pt x="917" y="46"/>
                    <a:pt x="975" y="44"/>
                    <a:pt x="993" y="37"/>
                  </a:cubicBezTo>
                  <a:cubicBezTo>
                    <a:pt x="1010" y="31"/>
                    <a:pt x="1012" y="15"/>
                    <a:pt x="1012" y="15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4" name="Freeform 48">
              <a:extLst>
                <a:ext uri="{FF2B5EF4-FFF2-40B4-BE49-F238E27FC236}">
                  <a16:creationId xmlns:a16="http://schemas.microsoft.com/office/drawing/2014/main" id="{CFD58673-FCA2-44DF-ABE3-07F5DE85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99" y="2473727"/>
              <a:ext cx="3933802" cy="2396431"/>
            </a:xfrm>
            <a:custGeom>
              <a:avLst/>
              <a:gdLst>
                <a:gd name="T0" fmla="*/ 3168 w 3264"/>
                <a:gd name="T1" fmla="*/ 0 h 1988"/>
                <a:gd name="T2" fmla="*/ 96 w 3264"/>
                <a:gd name="T3" fmla="*/ 0 h 1988"/>
                <a:gd name="T4" fmla="*/ 0 w 3264"/>
                <a:gd name="T5" fmla="*/ 96 h 1988"/>
                <a:gd name="T6" fmla="*/ 0 w 3264"/>
                <a:gd name="T7" fmla="*/ 1725 h 1988"/>
                <a:gd name="T8" fmla="*/ 0 w 3264"/>
                <a:gd name="T9" fmla="*/ 1892 h 1988"/>
                <a:gd name="T10" fmla="*/ 96 w 3264"/>
                <a:gd name="T11" fmla="*/ 1988 h 1988"/>
                <a:gd name="T12" fmla="*/ 3168 w 3264"/>
                <a:gd name="T13" fmla="*/ 1988 h 1988"/>
                <a:gd name="T14" fmla="*/ 3264 w 3264"/>
                <a:gd name="T15" fmla="*/ 1892 h 1988"/>
                <a:gd name="T16" fmla="*/ 3264 w 3264"/>
                <a:gd name="T17" fmla="*/ 1725 h 1988"/>
                <a:gd name="T18" fmla="*/ 3264 w 3264"/>
                <a:gd name="T19" fmla="*/ 96 h 1988"/>
                <a:gd name="T20" fmla="*/ 3168 w 3264"/>
                <a:gd name="T21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4" h="1988">
                  <a:moveTo>
                    <a:pt x="3168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725"/>
                    <a:pt x="0" y="1725"/>
                    <a:pt x="0" y="1725"/>
                  </a:cubicBezTo>
                  <a:cubicBezTo>
                    <a:pt x="0" y="1892"/>
                    <a:pt x="0" y="1892"/>
                    <a:pt x="0" y="1892"/>
                  </a:cubicBezTo>
                  <a:cubicBezTo>
                    <a:pt x="0" y="1945"/>
                    <a:pt x="43" y="1988"/>
                    <a:pt x="96" y="1988"/>
                  </a:cubicBezTo>
                  <a:cubicBezTo>
                    <a:pt x="3168" y="1988"/>
                    <a:pt x="3168" y="1988"/>
                    <a:pt x="3168" y="1988"/>
                  </a:cubicBezTo>
                  <a:cubicBezTo>
                    <a:pt x="3221" y="1988"/>
                    <a:pt x="3264" y="1945"/>
                    <a:pt x="3264" y="1892"/>
                  </a:cubicBezTo>
                  <a:cubicBezTo>
                    <a:pt x="3264" y="1725"/>
                    <a:pt x="3264" y="1725"/>
                    <a:pt x="3264" y="1725"/>
                  </a:cubicBezTo>
                  <a:cubicBezTo>
                    <a:pt x="3264" y="96"/>
                    <a:pt x="3264" y="96"/>
                    <a:pt x="3264" y="96"/>
                  </a:cubicBezTo>
                  <a:cubicBezTo>
                    <a:pt x="3264" y="43"/>
                    <a:pt x="3221" y="0"/>
                    <a:pt x="31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5" name="Freeform 49">
              <a:extLst>
                <a:ext uri="{FF2B5EF4-FFF2-40B4-BE49-F238E27FC236}">
                  <a16:creationId xmlns:a16="http://schemas.microsoft.com/office/drawing/2014/main" id="{5A46153D-FBC0-4F9A-8646-37DB7D814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114" y="2633779"/>
              <a:ext cx="3622409" cy="2051284"/>
            </a:xfrm>
            <a:custGeom>
              <a:avLst/>
              <a:gdLst>
                <a:gd name="T0" fmla="*/ 2995 w 3006"/>
                <a:gd name="T1" fmla="*/ 7 h 1701"/>
                <a:gd name="T2" fmla="*/ 2999 w 3006"/>
                <a:gd name="T3" fmla="*/ 11 h 1701"/>
                <a:gd name="T4" fmla="*/ 2999 w 3006"/>
                <a:gd name="T5" fmla="*/ 1690 h 1701"/>
                <a:gd name="T6" fmla="*/ 2995 w 3006"/>
                <a:gd name="T7" fmla="*/ 1694 h 1701"/>
                <a:gd name="T8" fmla="*/ 11 w 3006"/>
                <a:gd name="T9" fmla="*/ 1694 h 1701"/>
                <a:gd name="T10" fmla="*/ 7 w 3006"/>
                <a:gd name="T11" fmla="*/ 1690 h 1701"/>
                <a:gd name="T12" fmla="*/ 7 w 3006"/>
                <a:gd name="T13" fmla="*/ 11 h 1701"/>
                <a:gd name="T14" fmla="*/ 11 w 3006"/>
                <a:gd name="T15" fmla="*/ 7 h 1701"/>
                <a:gd name="T16" fmla="*/ 2995 w 3006"/>
                <a:gd name="T17" fmla="*/ 7 h 1701"/>
                <a:gd name="T18" fmla="*/ 2995 w 3006"/>
                <a:gd name="T19" fmla="*/ 0 h 1701"/>
                <a:gd name="T20" fmla="*/ 11 w 3006"/>
                <a:gd name="T21" fmla="*/ 0 h 1701"/>
                <a:gd name="T22" fmla="*/ 0 w 3006"/>
                <a:gd name="T23" fmla="*/ 11 h 1701"/>
                <a:gd name="T24" fmla="*/ 0 w 3006"/>
                <a:gd name="T25" fmla="*/ 1690 h 1701"/>
                <a:gd name="T26" fmla="*/ 11 w 3006"/>
                <a:gd name="T27" fmla="*/ 1701 h 1701"/>
                <a:gd name="T28" fmla="*/ 2995 w 3006"/>
                <a:gd name="T29" fmla="*/ 1701 h 1701"/>
                <a:gd name="T30" fmla="*/ 3006 w 3006"/>
                <a:gd name="T31" fmla="*/ 1690 h 1701"/>
                <a:gd name="T32" fmla="*/ 3006 w 3006"/>
                <a:gd name="T33" fmla="*/ 11 h 1701"/>
                <a:gd name="T34" fmla="*/ 2995 w 3006"/>
                <a:gd name="T35" fmla="*/ 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6" h="1701">
                  <a:moveTo>
                    <a:pt x="2995" y="7"/>
                  </a:moveTo>
                  <a:cubicBezTo>
                    <a:pt x="2997" y="7"/>
                    <a:pt x="2999" y="9"/>
                    <a:pt x="2999" y="11"/>
                  </a:cubicBezTo>
                  <a:cubicBezTo>
                    <a:pt x="2999" y="1690"/>
                    <a:pt x="2999" y="1690"/>
                    <a:pt x="2999" y="1690"/>
                  </a:cubicBezTo>
                  <a:cubicBezTo>
                    <a:pt x="2999" y="1692"/>
                    <a:pt x="2997" y="1694"/>
                    <a:pt x="2995" y="1694"/>
                  </a:cubicBezTo>
                  <a:cubicBezTo>
                    <a:pt x="11" y="1694"/>
                    <a:pt x="11" y="1694"/>
                    <a:pt x="11" y="1694"/>
                  </a:cubicBezTo>
                  <a:cubicBezTo>
                    <a:pt x="9" y="1694"/>
                    <a:pt x="7" y="1692"/>
                    <a:pt x="7" y="169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2995" y="7"/>
                    <a:pt x="2995" y="7"/>
                    <a:pt x="2995" y="7"/>
                  </a:cubicBezTo>
                  <a:moveTo>
                    <a:pt x="29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90"/>
                    <a:pt x="0" y="1690"/>
                    <a:pt x="0" y="1690"/>
                  </a:cubicBezTo>
                  <a:cubicBezTo>
                    <a:pt x="0" y="1696"/>
                    <a:pt x="5" y="1701"/>
                    <a:pt x="11" y="1701"/>
                  </a:cubicBezTo>
                  <a:cubicBezTo>
                    <a:pt x="2995" y="1701"/>
                    <a:pt x="2995" y="1701"/>
                    <a:pt x="2995" y="1701"/>
                  </a:cubicBezTo>
                  <a:cubicBezTo>
                    <a:pt x="3001" y="1701"/>
                    <a:pt x="3006" y="1696"/>
                    <a:pt x="3006" y="1690"/>
                  </a:cubicBezTo>
                  <a:cubicBezTo>
                    <a:pt x="3006" y="11"/>
                    <a:pt x="3006" y="11"/>
                    <a:pt x="3006" y="11"/>
                  </a:cubicBezTo>
                  <a:cubicBezTo>
                    <a:pt x="3006" y="5"/>
                    <a:pt x="3001" y="0"/>
                    <a:pt x="2995" y="0"/>
                  </a:cubicBezTo>
                  <a:close/>
                </a:path>
              </a:pathLst>
            </a:custGeom>
            <a:solidFill>
              <a:srgbClr val="323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6" name="Freeform 50">
              <a:extLst>
                <a:ext uri="{FF2B5EF4-FFF2-40B4-BE49-F238E27FC236}">
                  <a16:creationId xmlns:a16="http://schemas.microsoft.com/office/drawing/2014/main" id="{BEA35D98-3627-4021-888C-415B633A4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6537" y="5445040"/>
              <a:ext cx="1216180" cy="34842"/>
            </a:xfrm>
            <a:custGeom>
              <a:avLst/>
              <a:gdLst>
                <a:gd name="T0" fmla="*/ 1 w 1009"/>
                <a:gd name="T1" fmla="*/ 0 h 29"/>
                <a:gd name="T2" fmla="*/ 1 w 1009"/>
                <a:gd name="T3" fmla="*/ 0 h 29"/>
                <a:gd name="T4" fmla="*/ 2 w 1009"/>
                <a:gd name="T5" fmla="*/ 8 h 29"/>
                <a:gd name="T6" fmla="*/ 41 w 1009"/>
                <a:gd name="T7" fmla="*/ 25 h 29"/>
                <a:gd name="T8" fmla="*/ 182 w 1009"/>
                <a:gd name="T9" fmla="*/ 29 h 29"/>
                <a:gd name="T10" fmla="*/ 194 w 1009"/>
                <a:gd name="T11" fmla="*/ 29 h 29"/>
                <a:gd name="T12" fmla="*/ 429 w 1009"/>
                <a:gd name="T13" fmla="*/ 29 h 29"/>
                <a:gd name="T14" fmla="*/ 580 w 1009"/>
                <a:gd name="T15" fmla="*/ 29 h 29"/>
                <a:gd name="T16" fmla="*/ 816 w 1009"/>
                <a:gd name="T17" fmla="*/ 29 h 29"/>
                <a:gd name="T18" fmla="*/ 828 w 1009"/>
                <a:gd name="T19" fmla="*/ 29 h 29"/>
                <a:gd name="T20" fmla="*/ 968 w 1009"/>
                <a:gd name="T21" fmla="*/ 25 h 29"/>
                <a:gd name="T22" fmla="*/ 998 w 1009"/>
                <a:gd name="T23" fmla="*/ 15 h 29"/>
                <a:gd name="T24" fmla="*/ 994 w 1009"/>
                <a:gd name="T25" fmla="*/ 18 h 29"/>
                <a:gd name="T26" fmla="*/ 873 w 1009"/>
                <a:gd name="T27" fmla="*/ 27 h 29"/>
                <a:gd name="T28" fmla="*/ 580 w 1009"/>
                <a:gd name="T29" fmla="*/ 27 h 29"/>
                <a:gd name="T30" fmla="*/ 429 w 1009"/>
                <a:gd name="T31" fmla="*/ 27 h 29"/>
                <a:gd name="T32" fmla="*/ 137 w 1009"/>
                <a:gd name="T33" fmla="*/ 27 h 29"/>
                <a:gd name="T34" fmla="*/ 16 w 1009"/>
                <a:gd name="T35" fmla="*/ 18 h 29"/>
                <a:gd name="T36" fmla="*/ 1 w 1009"/>
                <a:gd name="T37" fmla="*/ 0 h 29"/>
                <a:gd name="T38" fmla="*/ 1009 w 1009"/>
                <a:gd name="T39" fmla="*/ 0 h 29"/>
                <a:gd name="T40" fmla="*/ 1009 w 1009"/>
                <a:gd name="T41" fmla="*/ 0 h 29"/>
                <a:gd name="T42" fmla="*/ 1005 w 1009"/>
                <a:gd name="T43" fmla="*/ 9 h 29"/>
                <a:gd name="T44" fmla="*/ 1009 w 1009"/>
                <a:gd name="T45" fmla="*/ 4 h 29"/>
                <a:gd name="T46" fmla="*/ 1009 w 1009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9" h="2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2" y="8"/>
                  </a:cubicBezTo>
                  <a:cubicBezTo>
                    <a:pt x="8" y="15"/>
                    <a:pt x="20" y="24"/>
                    <a:pt x="41" y="25"/>
                  </a:cubicBezTo>
                  <a:cubicBezTo>
                    <a:pt x="89" y="29"/>
                    <a:pt x="155" y="29"/>
                    <a:pt x="182" y="29"/>
                  </a:cubicBezTo>
                  <a:cubicBezTo>
                    <a:pt x="190" y="29"/>
                    <a:pt x="194" y="29"/>
                    <a:pt x="194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29"/>
                    <a:pt x="820" y="29"/>
                    <a:pt x="828" y="29"/>
                  </a:cubicBezTo>
                  <a:cubicBezTo>
                    <a:pt x="855" y="29"/>
                    <a:pt x="920" y="29"/>
                    <a:pt x="968" y="25"/>
                  </a:cubicBezTo>
                  <a:cubicBezTo>
                    <a:pt x="982" y="24"/>
                    <a:pt x="991" y="20"/>
                    <a:pt x="998" y="15"/>
                  </a:cubicBezTo>
                  <a:cubicBezTo>
                    <a:pt x="997" y="16"/>
                    <a:pt x="995" y="17"/>
                    <a:pt x="994" y="18"/>
                  </a:cubicBezTo>
                  <a:cubicBezTo>
                    <a:pt x="976" y="24"/>
                    <a:pt x="914" y="27"/>
                    <a:pt x="873" y="27"/>
                  </a:cubicBezTo>
                  <a:cubicBezTo>
                    <a:pt x="848" y="27"/>
                    <a:pt x="699" y="27"/>
                    <a:pt x="580" y="27"/>
                  </a:cubicBezTo>
                  <a:cubicBezTo>
                    <a:pt x="580" y="27"/>
                    <a:pt x="512" y="27"/>
                    <a:pt x="429" y="27"/>
                  </a:cubicBezTo>
                  <a:cubicBezTo>
                    <a:pt x="311" y="27"/>
                    <a:pt x="162" y="27"/>
                    <a:pt x="137" y="27"/>
                  </a:cubicBezTo>
                  <a:cubicBezTo>
                    <a:pt x="96" y="27"/>
                    <a:pt x="34" y="24"/>
                    <a:pt x="16" y="18"/>
                  </a:cubicBezTo>
                  <a:cubicBezTo>
                    <a:pt x="4" y="13"/>
                    <a:pt x="1" y="5"/>
                    <a:pt x="1" y="0"/>
                  </a:cubicBezTo>
                  <a:moveTo>
                    <a:pt x="1009" y="0"/>
                  </a:moveTo>
                  <a:cubicBezTo>
                    <a:pt x="1009" y="0"/>
                    <a:pt x="1009" y="0"/>
                    <a:pt x="1009" y="0"/>
                  </a:cubicBezTo>
                  <a:cubicBezTo>
                    <a:pt x="1009" y="2"/>
                    <a:pt x="1008" y="6"/>
                    <a:pt x="1005" y="9"/>
                  </a:cubicBezTo>
                  <a:cubicBezTo>
                    <a:pt x="1007" y="7"/>
                    <a:pt x="1008" y="6"/>
                    <a:pt x="1009" y="4"/>
                  </a:cubicBezTo>
                  <a:cubicBezTo>
                    <a:pt x="1009" y="2"/>
                    <a:pt x="1009" y="0"/>
                    <a:pt x="1009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7" name="Freeform 51">
              <a:extLst>
                <a:ext uri="{FF2B5EF4-FFF2-40B4-BE49-F238E27FC236}">
                  <a16:creationId xmlns:a16="http://schemas.microsoft.com/office/drawing/2014/main" id="{7F135733-BACF-47DA-82A4-4A72A0FA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714" y="5449395"/>
              <a:ext cx="1214002" cy="32664"/>
            </a:xfrm>
            <a:custGeom>
              <a:avLst/>
              <a:gdLst>
                <a:gd name="T0" fmla="*/ 1007 w 1007"/>
                <a:gd name="T1" fmla="*/ 0 h 27"/>
                <a:gd name="T2" fmla="*/ 1003 w 1007"/>
                <a:gd name="T3" fmla="*/ 5 h 27"/>
                <a:gd name="T4" fmla="*/ 996 w 1007"/>
                <a:gd name="T5" fmla="*/ 11 h 27"/>
                <a:gd name="T6" fmla="*/ 966 w 1007"/>
                <a:gd name="T7" fmla="*/ 21 h 27"/>
                <a:gd name="T8" fmla="*/ 826 w 1007"/>
                <a:gd name="T9" fmla="*/ 25 h 27"/>
                <a:gd name="T10" fmla="*/ 814 w 1007"/>
                <a:gd name="T11" fmla="*/ 25 h 27"/>
                <a:gd name="T12" fmla="*/ 578 w 1007"/>
                <a:gd name="T13" fmla="*/ 25 h 27"/>
                <a:gd name="T14" fmla="*/ 427 w 1007"/>
                <a:gd name="T15" fmla="*/ 25 h 27"/>
                <a:gd name="T16" fmla="*/ 192 w 1007"/>
                <a:gd name="T17" fmla="*/ 25 h 27"/>
                <a:gd name="T18" fmla="*/ 180 w 1007"/>
                <a:gd name="T19" fmla="*/ 25 h 27"/>
                <a:gd name="T20" fmla="*/ 39 w 1007"/>
                <a:gd name="T21" fmla="*/ 21 h 27"/>
                <a:gd name="T22" fmla="*/ 0 w 1007"/>
                <a:gd name="T23" fmla="*/ 4 h 27"/>
                <a:gd name="T24" fmla="*/ 14 w 1007"/>
                <a:gd name="T25" fmla="*/ 18 h 27"/>
                <a:gd name="T26" fmla="*/ 135 w 1007"/>
                <a:gd name="T27" fmla="*/ 27 h 27"/>
                <a:gd name="T28" fmla="*/ 427 w 1007"/>
                <a:gd name="T29" fmla="*/ 27 h 27"/>
                <a:gd name="T30" fmla="*/ 578 w 1007"/>
                <a:gd name="T31" fmla="*/ 27 h 27"/>
                <a:gd name="T32" fmla="*/ 871 w 1007"/>
                <a:gd name="T33" fmla="*/ 27 h 27"/>
                <a:gd name="T34" fmla="*/ 992 w 1007"/>
                <a:gd name="T35" fmla="*/ 18 h 27"/>
                <a:gd name="T36" fmla="*/ 1007 w 1007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7" h="27">
                  <a:moveTo>
                    <a:pt x="1007" y="0"/>
                  </a:moveTo>
                  <a:cubicBezTo>
                    <a:pt x="1006" y="2"/>
                    <a:pt x="1005" y="3"/>
                    <a:pt x="1003" y="5"/>
                  </a:cubicBezTo>
                  <a:cubicBezTo>
                    <a:pt x="1002" y="7"/>
                    <a:pt x="999" y="10"/>
                    <a:pt x="996" y="11"/>
                  </a:cubicBezTo>
                  <a:cubicBezTo>
                    <a:pt x="989" y="16"/>
                    <a:pt x="980" y="20"/>
                    <a:pt x="966" y="21"/>
                  </a:cubicBezTo>
                  <a:cubicBezTo>
                    <a:pt x="918" y="25"/>
                    <a:pt x="853" y="25"/>
                    <a:pt x="826" y="25"/>
                  </a:cubicBezTo>
                  <a:cubicBezTo>
                    <a:pt x="818" y="25"/>
                    <a:pt x="814" y="25"/>
                    <a:pt x="814" y="25"/>
                  </a:cubicBezTo>
                  <a:cubicBezTo>
                    <a:pt x="578" y="25"/>
                    <a:pt x="578" y="25"/>
                    <a:pt x="578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88" y="25"/>
                    <a:pt x="180" y="25"/>
                  </a:cubicBezTo>
                  <a:cubicBezTo>
                    <a:pt x="153" y="25"/>
                    <a:pt x="87" y="25"/>
                    <a:pt x="39" y="21"/>
                  </a:cubicBezTo>
                  <a:cubicBezTo>
                    <a:pt x="18" y="20"/>
                    <a:pt x="6" y="11"/>
                    <a:pt x="0" y="4"/>
                  </a:cubicBezTo>
                  <a:cubicBezTo>
                    <a:pt x="1" y="9"/>
                    <a:pt x="5" y="14"/>
                    <a:pt x="14" y="18"/>
                  </a:cubicBezTo>
                  <a:cubicBezTo>
                    <a:pt x="32" y="24"/>
                    <a:pt x="94" y="27"/>
                    <a:pt x="135" y="27"/>
                  </a:cubicBezTo>
                  <a:cubicBezTo>
                    <a:pt x="160" y="27"/>
                    <a:pt x="309" y="27"/>
                    <a:pt x="427" y="27"/>
                  </a:cubicBezTo>
                  <a:cubicBezTo>
                    <a:pt x="510" y="27"/>
                    <a:pt x="578" y="27"/>
                    <a:pt x="578" y="27"/>
                  </a:cubicBezTo>
                  <a:cubicBezTo>
                    <a:pt x="697" y="27"/>
                    <a:pt x="846" y="27"/>
                    <a:pt x="871" y="27"/>
                  </a:cubicBezTo>
                  <a:cubicBezTo>
                    <a:pt x="912" y="27"/>
                    <a:pt x="974" y="24"/>
                    <a:pt x="992" y="18"/>
                  </a:cubicBezTo>
                  <a:cubicBezTo>
                    <a:pt x="1003" y="13"/>
                    <a:pt x="1006" y="6"/>
                    <a:pt x="1007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8" name="Freeform 52">
              <a:extLst>
                <a:ext uri="{FF2B5EF4-FFF2-40B4-BE49-F238E27FC236}">
                  <a16:creationId xmlns:a16="http://schemas.microsoft.com/office/drawing/2014/main" id="{1686DD2A-CB16-4E8B-A709-CF80798B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090" y="4870158"/>
              <a:ext cx="1265176" cy="592303"/>
            </a:xfrm>
            <a:custGeom>
              <a:avLst/>
              <a:gdLst>
                <a:gd name="T0" fmla="*/ 1024 w 1050"/>
                <a:gd name="T1" fmla="*/ 458 h 491"/>
                <a:gd name="T2" fmla="*/ 905 w 1050"/>
                <a:gd name="T3" fmla="*/ 337 h 491"/>
                <a:gd name="T4" fmla="*/ 866 w 1050"/>
                <a:gd name="T5" fmla="*/ 0 h 491"/>
                <a:gd name="T6" fmla="*/ 600 w 1050"/>
                <a:gd name="T7" fmla="*/ 0 h 491"/>
                <a:gd name="T8" fmla="*/ 449 w 1050"/>
                <a:gd name="T9" fmla="*/ 0 h 491"/>
                <a:gd name="T10" fmla="*/ 179 w 1050"/>
                <a:gd name="T11" fmla="*/ 0 h 491"/>
                <a:gd name="T12" fmla="*/ 145 w 1050"/>
                <a:gd name="T13" fmla="*/ 337 h 491"/>
                <a:gd name="T14" fmla="*/ 25 w 1050"/>
                <a:gd name="T15" fmla="*/ 458 h 491"/>
                <a:gd name="T16" fmla="*/ 61 w 1050"/>
                <a:gd name="T17" fmla="*/ 486 h 491"/>
                <a:gd name="T18" fmla="*/ 214 w 1050"/>
                <a:gd name="T19" fmla="*/ 490 h 491"/>
                <a:gd name="T20" fmla="*/ 449 w 1050"/>
                <a:gd name="T21" fmla="*/ 490 h 491"/>
                <a:gd name="T22" fmla="*/ 600 w 1050"/>
                <a:gd name="T23" fmla="*/ 490 h 491"/>
                <a:gd name="T24" fmla="*/ 836 w 1050"/>
                <a:gd name="T25" fmla="*/ 490 h 491"/>
                <a:gd name="T26" fmla="*/ 988 w 1050"/>
                <a:gd name="T27" fmla="*/ 486 h 491"/>
                <a:gd name="T28" fmla="*/ 1024 w 1050"/>
                <a:gd name="T29" fmla="*/ 45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0" h="491">
                  <a:moveTo>
                    <a:pt x="1024" y="458"/>
                  </a:moveTo>
                  <a:cubicBezTo>
                    <a:pt x="1016" y="451"/>
                    <a:pt x="925" y="371"/>
                    <a:pt x="905" y="337"/>
                  </a:cubicBezTo>
                  <a:cubicBezTo>
                    <a:pt x="885" y="304"/>
                    <a:pt x="866" y="0"/>
                    <a:pt x="866" y="0"/>
                  </a:cubicBezTo>
                  <a:cubicBezTo>
                    <a:pt x="600" y="0"/>
                    <a:pt x="600" y="0"/>
                    <a:pt x="600" y="0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65" y="304"/>
                    <a:pt x="145" y="337"/>
                  </a:cubicBezTo>
                  <a:cubicBezTo>
                    <a:pt x="125" y="371"/>
                    <a:pt x="34" y="451"/>
                    <a:pt x="25" y="458"/>
                  </a:cubicBezTo>
                  <a:cubicBezTo>
                    <a:pt x="17" y="465"/>
                    <a:pt x="0" y="481"/>
                    <a:pt x="61" y="486"/>
                  </a:cubicBezTo>
                  <a:cubicBezTo>
                    <a:pt x="123" y="491"/>
                    <a:pt x="214" y="490"/>
                    <a:pt x="214" y="490"/>
                  </a:cubicBezTo>
                  <a:cubicBezTo>
                    <a:pt x="449" y="490"/>
                    <a:pt x="449" y="490"/>
                    <a:pt x="449" y="490"/>
                  </a:cubicBezTo>
                  <a:cubicBezTo>
                    <a:pt x="600" y="490"/>
                    <a:pt x="600" y="490"/>
                    <a:pt x="600" y="490"/>
                  </a:cubicBezTo>
                  <a:cubicBezTo>
                    <a:pt x="836" y="490"/>
                    <a:pt x="836" y="490"/>
                    <a:pt x="836" y="490"/>
                  </a:cubicBezTo>
                  <a:cubicBezTo>
                    <a:pt x="836" y="490"/>
                    <a:pt x="927" y="491"/>
                    <a:pt x="988" y="486"/>
                  </a:cubicBezTo>
                  <a:cubicBezTo>
                    <a:pt x="1050" y="481"/>
                    <a:pt x="1033" y="465"/>
                    <a:pt x="1024" y="4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38000">
                  <a:schemeClr val="bg1">
                    <a:lumMod val="85000"/>
                  </a:schemeClr>
                </a:gs>
                <a:gs pos="65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9" name="Freeform 53">
              <a:extLst>
                <a:ext uri="{FF2B5EF4-FFF2-40B4-BE49-F238E27FC236}">
                  <a16:creationId xmlns:a16="http://schemas.microsoft.com/office/drawing/2014/main" id="{0337B110-73DB-457C-B0EB-AC558E97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05" y="5439596"/>
              <a:ext cx="1230335" cy="37019"/>
            </a:xfrm>
            <a:custGeom>
              <a:avLst/>
              <a:gdLst>
                <a:gd name="T0" fmla="*/ 1018 w 1020"/>
                <a:gd name="T1" fmla="*/ 0 h 31"/>
                <a:gd name="T2" fmla="*/ 1018 w 1020"/>
                <a:gd name="T3" fmla="*/ 0 h 31"/>
                <a:gd name="T4" fmla="*/ 973 w 1020"/>
                <a:gd name="T5" fmla="*/ 14 h 31"/>
                <a:gd name="T6" fmla="*/ 821 w 1020"/>
                <a:gd name="T7" fmla="*/ 18 h 31"/>
                <a:gd name="T8" fmla="*/ 585 w 1020"/>
                <a:gd name="T9" fmla="*/ 18 h 31"/>
                <a:gd name="T10" fmla="*/ 434 w 1020"/>
                <a:gd name="T11" fmla="*/ 18 h 31"/>
                <a:gd name="T12" fmla="*/ 199 w 1020"/>
                <a:gd name="T13" fmla="*/ 18 h 31"/>
                <a:gd name="T14" fmla="*/ 46 w 1020"/>
                <a:gd name="T15" fmla="*/ 14 h 31"/>
                <a:gd name="T16" fmla="*/ 2 w 1020"/>
                <a:gd name="T17" fmla="*/ 0 h 31"/>
                <a:gd name="T18" fmla="*/ 2 w 1020"/>
                <a:gd name="T19" fmla="*/ 0 h 31"/>
                <a:gd name="T20" fmla="*/ 17 w 1020"/>
                <a:gd name="T21" fmla="*/ 22 h 31"/>
                <a:gd name="T22" fmla="*/ 142 w 1020"/>
                <a:gd name="T23" fmla="*/ 31 h 31"/>
                <a:gd name="T24" fmla="*/ 434 w 1020"/>
                <a:gd name="T25" fmla="*/ 31 h 31"/>
                <a:gd name="T26" fmla="*/ 585 w 1020"/>
                <a:gd name="T27" fmla="*/ 31 h 31"/>
                <a:gd name="T28" fmla="*/ 878 w 1020"/>
                <a:gd name="T29" fmla="*/ 31 h 31"/>
                <a:gd name="T30" fmla="*/ 1003 w 1020"/>
                <a:gd name="T31" fmla="*/ 22 h 31"/>
                <a:gd name="T32" fmla="*/ 1018 w 1020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0" h="31">
                  <a:moveTo>
                    <a:pt x="1018" y="0"/>
                  </a:moveTo>
                  <a:cubicBezTo>
                    <a:pt x="1018" y="0"/>
                    <a:pt x="1018" y="0"/>
                    <a:pt x="1018" y="0"/>
                  </a:cubicBezTo>
                  <a:cubicBezTo>
                    <a:pt x="1017" y="6"/>
                    <a:pt x="1006" y="11"/>
                    <a:pt x="973" y="14"/>
                  </a:cubicBezTo>
                  <a:cubicBezTo>
                    <a:pt x="912" y="19"/>
                    <a:pt x="821" y="18"/>
                    <a:pt x="821" y="18"/>
                  </a:cubicBezTo>
                  <a:cubicBezTo>
                    <a:pt x="585" y="18"/>
                    <a:pt x="585" y="18"/>
                    <a:pt x="585" y="18"/>
                  </a:cubicBezTo>
                  <a:cubicBezTo>
                    <a:pt x="434" y="18"/>
                    <a:pt x="434" y="18"/>
                    <a:pt x="434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9" y="18"/>
                    <a:pt x="108" y="19"/>
                    <a:pt x="46" y="14"/>
                  </a:cubicBezTo>
                  <a:cubicBezTo>
                    <a:pt x="13" y="11"/>
                    <a:pt x="3" y="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5"/>
                    <a:pt x="17" y="22"/>
                  </a:cubicBezTo>
                  <a:cubicBezTo>
                    <a:pt x="35" y="28"/>
                    <a:pt x="101" y="31"/>
                    <a:pt x="142" y="31"/>
                  </a:cubicBezTo>
                  <a:cubicBezTo>
                    <a:pt x="167" y="31"/>
                    <a:pt x="316" y="31"/>
                    <a:pt x="434" y="31"/>
                  </a:cubicBezTo>
                  <a:cubicBezTo>
                    <a:pt x="517" y="31"/>
                    <a:pt x="585" y="31"/>
                    <a:pt x="585" y="31"/>
                  </a:cubicBezTo>
                  <a:cubicBezTo>
                    <a:pt x="704" y="31"/>
                    <a:pt x="853" y="31"/>
                    <a:pt x="878" y="31"/>
                  </a:cubicBezTo>
                  <a:cubicBezTo>
                    <a:pt x="919" y="31"/>
                    <a:pt x="985" y="28"/>
                    <a:pt x="1003" y="22"/>
                  </a:cubicBezTo>
                  <a:cubicBezTo>
                    <a:pt x="1020" y="15"/>
                    <a:pt x="1018" y="0"/>
                    <a:pt x="1018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id="{0B05D28D-7750-40CE-8A1A-D673EF8F7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885" y="2473728"/>
              <a:ext cx="1883338" cy="2396431"/>
            </a:xfrm>
            <a:custGeom>
              <a:avLst/>
              <a:gdLst>
                <a:gd name="connsiteX0" fmla="*/ 873522 w 2745978"/>
                <a:gd name="connsiteY0" fmla="*/ 0 h 3494088"/>
                <a:gd name="connsiteX1" fmla="*/ 1196915 w 2745978"/>
                <a:gd name="connsiteY1" fmla="*/ 0 h 3494088"/>
                <a:gd name="connsiteX2" fmla="*/ 2577283 w 2745978"/>
                <a:gd name="connsiteY2" fmla="*/ 0 h 3494088"/>
                <a:gd name="connsiteX3" fmla="*/ 2745978 w 2745978"/>
                <a:gd name="connsiteY3" fmla="*/ 168729 h 3494088"/>
                <a:gd name="connsiteX4" fmla="*/ 2745978 w 2745978"/>
                <a:gd name="connsiteY4" fmla="*/ 3031842 h 3494088"/>
                <a:gd name="connsiteX5" fmla="*/ 2745978 w 2745978"/>
                <a:gd name="connsiteY5" fmla="*/ 3325360 h 3494088"/>
                <a:gd name="connsiteX6" fmla="*/ 2577283 w 2745978"/>
                <a:gd name="connsiteY6" fmla="*/ 3494088 h 3494088"/>
                <a:gd name="connsiteX7" fmla="*/ 3199 w 2745978"/>
                <a:gd name="connsiteY7" fmla="*/ 3494088 h 3494088"/>
                <a:gd name="connsiteX8" fmla="*/ 0 w 2745978"/>
                <a:gd name="connsiteY8" fmla="*/ 3494088 h 349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978" h="3494088">
                  <a:moveTo>
                    <a:pt x="873522" y="0"/>
                  </a:moveTo>
                  <a:lnTo>
                    <a:pt x="1196915" y="0"/>
                  </a:lnTo>
                  <a:cubicBezTo>
                    <a:pt x="1612557" y="0"/>
                    <a:pt x="2071197" y="0"/>
                    <a:pt x="2577283" y="0"/>
                  </a:cubicBezTo>
                  <a:cubicBezTo>
                    <a:pt x="2670416" y="0"/>
                    <a:pt x="2745978" y="75576"/>
                    <a:pt x="2745978" y="168729"/>
                  </a:cubicBezTo>
                  <a:cubicBezTo>
                    <a:pt x="2745978" y="168729"/>
                    <a:pt x="2745978" y="168729"/>
                    <a:pt x="2745978" y="3031842"/>
                  </a:cubicBezTo>
                  <a:cubicBezTo>
                    <a:pt x="2745978" y="3031842"/>
                    <a:pt x="2745978" y="3031842"/>
                    <a:pt x="2745978" y="3325360"/>
                  </a:cubicBezTo>
                  <a:cubicBezTo>
                    <a:pt x="2745978" y="3418512"/>
                    <a:pt x="2670416" y="3494088"/>
                    <a:pt x="2577283" y="3494088"/>
                  </a:cubicBezTo>
                  <a:cubicBezTo>
                    <a:pt x="2577283" y="3494088"/>
                    <a:pt x="2577283" y="3494088"/>
                    <a:pt x="3199" y="3494088"/>
                  </a:cubicBezTo>
                  <a:lnTo>
                    <a:pt x="0" y="349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pic>
          <p:nvPicPr>
            <p:cNvPr id="141" name="그림 140" descr="검은색, 모니터, 화면, 보는이(가) 표시된 사진&#10;&#10;자동 생성된 설명">
              <a:extLst>
                <a:ext uri="{FF2B5EF4-FFF2-40B4-BE49-F238E27FC236}">
                  <a16:creationId xmlns:a16="http://schemas.microsoft.com/office/drawing/2014/main" id="{18BC1E37-4000-4C13-BAFB-483E8512F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5" y="2638255"/>
              <a:ext cx="3622409" cy="2019841"/>
            </a:xfrm>
            <a:prstGeom prst="rect">
              <a:avLst/>
            </a:prstGeom>
          </p:spPr>
        </p:pic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1FF46201-2BCC-405F-9692-AE4EAC04A7AA}"/>
              </a:ext>
            </a:extLst>
          </p:cNvPr>
          <p:cNvGrpSpPr/>
          <p:nvPr/>
        </p:nvGrpSpPr>
        <p:grpSpPr>
          <a:xfrm>
            <a:off x="4608455" y="3121684"/>
            <a:ext cx="4700144" cy="2508725"/>
            <a:chOff x="4608455" y="3121684"/>
            <a:chExt cx="4700144" cy="2508725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D131451A-B923-4995-B903-483E34757F8B}"/>
                </a:ext>
              </a:extLst>
            </p:cNvPr>
            <p:cNvSpPr/>
            <p:nvPr/>
          </p:nvSpPr>
          <p:spPr>
            <a:xfrm>
              <a:off x="4608455" y="4170565"/>
              <a:ext cx="2359685" cy="1459843"/>
            </a:xfrm>
            <a:prstGeom prst="ellipse">
              <a:avLst/>
            </a:prstGeom>
            <a:gradFill flip="none" rotWithShape="1">
              <a:gsLst>
                <a:gs pos="14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b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63290ED6-9EF4-4E5E-89C1-DBEC8018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3579" y="3612464"/>
              <a:ext cx="808546" cy="1047554"/>
            </a:xfrm>
            <a:prstGeom prst="rect">
              <a:avLst/>
            </a:prstGeom>
          </p:spPr>
        </p:pic>
        <p:pic>
          <p:nvPicPr>
            <p:cNvPr id="117" name="Picture 2" descr="F:\02 자료\01 AI\02 아이콘, 장비\1365171226_network-server-database.png">
              <a:extLst>
                <a:ext uri="{FF2B5EF4-FFF2-40B4-BE49-F238E27FC236}">
                  <a16:creationId xmlns:a16="http://schemas.microsoft.com/office/drawing/2014/main" id="{59F41549-DF98-4AF0-B87D-5DBA7BED5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287" y="4529333"/>
              <a:ext cx="676829" cy="676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C4086D80-CA1C-4087-9F23-98FC29AB1C8F}"/>
                </a:ext>
              </a:extLst>
            </p:cNvPr>
            <p:cNvCxnSpPr/>
            <p:nvPr/>
          </p:nvCxnSpPr>
          <p:spPr>
            <a:xfrm>
              <a:off x="5808702" y="4398175"/>
              <a:ext cx="0" cy="28095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3">
              <a:extLst>
                <a:ext uri="{FF2B5EF4-FFF2-40B4-BE49-F238E27FC236}">
                  <a16:creationId xmlns:a16="http://schemas.microsoft.com/office/drawing/2014/main" id="{D85DEC5F-48C5-4E5F-9DE1-038969EA1A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32"/>
            <a:stretch/>
          </p:blipFill>
          <p:spPr bwMode="auto">
            <a:xfrm rot="10800000">
              <a:off x="7109723" y="3138406"/>
              <a:ext cx="181463" cy="2492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15379A6-C23F-447F-90FB-4BD3E3EC3EF7}"/>
                </a:ext>
              </a:extLst>
            </p:cNvPr>
            <p:cNvSpPr txBox="1"/>
            <p:nvPr/>
          </p:nvSpPr>
          <p:spPr>
            <a:xfrm>
              <a:off x="6095055" y="3905930"/>
              <a:ext cx="6848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+mn-ea"/>
                </a:rPr>
                <a:t>스토리지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8441447-8598-4B92-84CF-BE2FC5E464DD}"/>
                </a:ext>
              </a:extLst>
            </p:cNvPr>
            <p:cNvSpPr txBox="1"/>
            <p:nvPr/>
          </p:nvSpPr>
          <p:spPr>
            <a:xfrm>
              <a:off x="6066036" y="4647761"/>
              <a:ext cx="684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저장장치</a:t>
              </a:r>
            </a:p>
            <a:p>
              <a:r>
                <a:rPr lang="ko-KR" altLang="en-US" sz="11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네트워크</a:t>
              </a:r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65D78BCB-9427-42BC-B5EA-81B423A598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6535" y="3675016"/>
              <a:ext cx="540000" cy="540000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성능</a:t>
              </a:r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9976DF8C-1932-46EE-99E5-E4842B150A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0804" y="3658479"/>
              <a:ext cx="540000" cy="540000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이벤트</a:t>
              </a:r>
              <a:endParaRPr lang="en-US" altLang="ko-KR" sz="1100" b="1" kern="0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50AFE9BE-96CB-441D-B3C4-0439DE027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664" y="3675016"/>
              <a:ext cx="540000" cy="540000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용량</a:t>
              </a: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AC07785F-5AC2-48C1-ACE9-B454D6B42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664" y="4271421"/>
              <a:ext cx="540000" cy="540000"/>
            </a:xfrm>
            <a:prstGeom prst="ellipse">
              <a:avLst/>
            </a:prstGeom>
            <a:solidFill>
              <a:srgbClr val="31C2C9">
                <a:alpha val="4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추이</a:t>
              </a: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3E8A63EC-785B-4DF1-96EE-F1638E20D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0804" y="4270550"/>
              <a:ext cx="540000" cy="540000"/>
            </a:xfrm>
            <a:prstGeom prst="ellipse">
              <a:avLst/>
            </a:prstGeom>
            <a:solidFill>
              <a:srgbClr val="31C2C9">
                <a:alpha val="4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백업</a:t>
              </a: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9B93A88E-7D61-4071-AE77-3B645BE89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664" y="4887627"/>
              <a:ext cx="540000" cy="540000"/>
            </a:xfrm>
            <a:prstGeom prst="ellipse">
              <a:avLst/>
            </a:prstGeom>
            <a:solidFill>
              <a:srgbClr val="31C2C9">
                <a:alpha val="4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자원</a:t>
              </a:r>
              <a:b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</a:b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할당</a:t>
              </a:r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C85F2F8C-F67A-4749-9D7D-F5F0CEE0E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0804" y="4882622"/>
              <a:ext cx="540000" cy="540000"/>
            </a:xfrm>
            <a:prstGeom prst="ellipse">
              <a:avLst/>
            </a:prstGeom>
            <a:solidFill>
              <a:srgbClr val="31C2C9">
                <a:alpha val="4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장애</a:t>
              </a:r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F9DD4EFA-0F46-4012-8C54-4619BAF1E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6535" y="4248781"/>
              <a:ext cx="540000" cy="540000"/>
            </a:xfrm>
            <a:prstGeom prst="ellipse">
              <a:avLst/>
            </a:prstGeom>
            <a:solidFill>
              <a:schemeClr val="accent3">
                <a:lumMod val="50000"/>
                <a:alpha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구성</a:t>
              </a:r>
            </a:p>
          </p:txBody>
        </p:sp>
        <p:sp>
          <p:nvSpPr>
            <p:cNvPr id="130" name="타원 129">
              <a:extLst>
                <a:ext uri="{FF2B5EF4-FFF2-40B4-BE49-F238E27FC236}">
                  <a16:creationId xmlns:a16="http://schemas.microsoft.com/office/drawing/2014/main" id="{E3B47E51-2B4E-406A-8F07-BA352BF332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6535" y="4883330"/>
              <a:ext cx="540000" cy="540000"/>
            </a:xfrm>
            <a:prstGeom prst="ellipse">
              <a:avLst/>
            </a:prstGeom>
            <a:solidFill>
              <a:srgbClr val="31C2C9">
                <a:alpha val="4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fontAlgn="auto">
                <a:spcBef>
                  <a:spcPts val="0"/>
                </a:spcBef>
                <a:buClr>
                  <a:srgbClr val="3D89C7"/>
                </a:buClr>
              </a:pPr>
              <a:r>
                <a:rPr lang="ko-KR" altLang="en-US" sz="1100" b="1" kern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복제</a:t>
              </a:r>
            </a:p>
          </p:txBody>
        </p: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254B1620-28D7-4864-8D1F-ECA292A32F04}"/>
                </a:ext>
              </a:extLst>
            </p:cNvPr>
            <p:cNvGrpSpPr/>
            <p:nvPr/>
          </p:nvGrpSpPr>
          <p:grpSpPr>
            <a:xfrm>
              <a:off x="4733574" y="3121684"/>
              <a:ext cx="2101785" cy="360000"/>
              <a:chOff x="4963864" y="1908640"/>
              <a:chExt cx="2199124" cy="483860"/>
            </a:xfrm>
          </p:grpSpPr>
          <p:sp>
            <p:nvSpPr>
              <p:cNvPr id="136" name="Oval 75">
                <a:extLst>
                  <a:ext uri="{FF2B5EF4-FFF2-40B4-BE49-F238E27FC236}">
                    <a16:creationId xmlns:a16="http://schemas.microsoft.com/office/drawing/2014/main" id="{2AB06A06-E34C-4F3B-96FB-41697E510CA3}"/>
                  </a:ext>
                </a:extLst>
              </p:cNvPr>
              <p:cNvSpPr/>
              <p:nvPr/>
            </p:nvSpPr>
            <p:spPr>
              <a:xfrm>
                <a:off x="4963864" y="1908640"/>
                <a:ext cx="2199124" cy="48386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  <a:alpha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219419" tIns="109710" rIns="219419" bIns="109710" rtlCol="0" anchor="ctr"/>
              <a:lstStyle/>
              <a:p>
                <a:pPr algn="ctr" latinLnBrk="0"/>
                <a:endParaRPr lang="bg-BG" sz="1400" kern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7" name="Oval 75">
                <a:extLst>
                  <a:ext uri="{FF2B5EF4-FFF2-40B4-BE49-F238E27FC236}">
                    <a16:creationId xmlns:a16="http://schemas.microsoft.com/office/drawing/2014/main" id="{9BD68CDE-487D-4874-9496-60EFBD06E7DE}"/>
                  </a:ext>
                </a:extLst>
              </p:cNvPr>
              <p:cNvSpPr/>
              <p:nvPr/>
            </p:nvSpPr>
            <p:spPr>
              <a:xfrm>
                <a:off x="4963864" y="1908640"/>
                <a:ext cx="892343" cy="48386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219419" tIns="109710" rIns="219419" bIns="10971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>
                        <a:alpha val="93000"/>
                      </a:schemeClr>
                    </a:solidFill>
                    <a:effectLst/>
                    <a:uLnTx/>
                    <a:uFillTx/>
                    <a:latin typeface="+mn-ea"/>
                  </a:rPr>
                  <a:t>01</a:t>
                </a:r>
                <a:endParaRPr kumimoji="0" lang="bg-BG" b="0" i="0" u="none" strike="noStrike" kern="0" cap="none" spc="0" normalizeH="0" baseline="0" noProof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>
                      <a:alpha val="93000"/>
                    </a:scheme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098E741-7261-4DEF-A367-8E9B419B464B}"/>
                  </a:ext>
                </a:extLst>
              </p:cNvPr>
              <p:cNvSpPr txBox="1"/>
              <p:nvPr/>
            </p:nvSpPr>
            <p:spPr>
              <a:xfrm>
                <a:off x="5898580" y="1953673"/>
                <a:ext cx="1101499" cy="4136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sz="1400" b="1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관리대상</a:t>
                </a:r>
                <a:endParaRPr lang="en-US" altLang="ko-KR" sz="14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83994984-8568-4D46-B255-A44D74290C4D}"/>
                </a:ext>
              </a:extLst>
            </p:cNvPr>
            <p:cNvGrpSpPr/>
            <p:nvPr/>
          </p:nvGrpSpPr>
          <p:grpSpPr>
            <a:xfrm>
              <a:off x="7206814" y="3129077"/>
              <a:ext cx="2101785" cy="360000"/>
              <a:chOff x="4963864" y="1908640"/>
              <a:chExt cx="2199124" cy="483860"/>
            </a:xfrm>
          </p:grpSpPr>
          <p:sp>
            <p:nvSpPr>
              <p:cNvPr id="133" name="Oval 75">
                <a:extLst>
                  <a:ext uri="{FF2B5EF4-FFF2-40B4-BE49-F238E27FC236}">
                    <a16:creationId xmlns:a16="http://schemas.microsoft.com/office/drawing/2014/main" id="{65A82652-804B-4E17-99ED-27986479B345}"/>
                  </a:ext>
                </a:extLst>
              </p:cNvPr>
              <p:cNvSpPr/>
              <p:nvPr/>
            </p:nvSpPr>
            <p:spPr>
              <a:xfrm>
                <a:off x="4963864" y="1908640"/>
                <a:ext cx="2199124" cy="48386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  <a:alpha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219419" tIns="109710" rIns="219419" bIns="109710" rtlCol="0" anchor="ctr"/>
              <a:lstStyle/>
              <a:p>
                <a:pPr algn="ctr" latinLnBrk="0"/>
                <a:endParaRPr lang="bg-BG" sz="1400" kern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4" name="Oval 75">
                <a:extLst>
                  <a:ext uri="{FF2B5EF4-FFF2-40B4-BE49-F238E27FC236}">
                    <a16:creationId xmlns:a16="http://schemas.microsoft.com/office/drawing/2014/main" id="{4814C41E-24B6-4A77-9352-50C80C4EBBB3}"/>
                  </a:ext>
                </a:extLst>
              </p:cNvPr>
              <p:cNvSpPr/>
              <p:nvPr/>
            </p:nvSpPr>
            <p:spPr>
              <a:xfrm>
                <a:off x="4963864" y="1908640"/>
                <a:ext cx="892343" cy="48386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219419" tIns="109710" rIns="219419" bIns="10971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>
                        <a:alpha val="93000"/>
                      </a:schemeClr>
                    </a:solidFill>
                    <a:effectLst/>
                    <a:uLnTx/>
                    <a:uFillTx/>
                    <a:latin typeface="+mn-ea"/>
                  </a:rPr>
                  <a:t>02</a:t>
                </a:r>
                <a:endParaRPr kumimoji="0" lang="bg-BG" b="0" i="0" u="none" strike="noStrike" kern="0" cap="none" spc="0" normalizeH="0" baseline="0" noProof="0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>
                      <a:alpha val="93000"/>
                    </a:scheme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972AEFD-D79B-4B41-852A-9C401D9E661A}"/>
                  </a:ext>
                </a:extLst>
              </p:cNvPr>
              <p:cNvSpPr txBox="1"/>
              <p:nvPr/>
            </p:nvSpPr>
            <p:spPr>
              <a:xfrm>
                <a:off x="5898580" y="1953673"/>
                <a:ext cx="1101499" cy="4136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sz="14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관리항목</a:t>
                </a:r>
                <a:endParaRPr lang="en-US" altLang="ko-KR" sz="14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50" name="그림 149">
            <a:extLst>
              <a:ext uri="{FF2B5EF4-FFF2-40B4-BE49-F238E27FC236}">
                <a16:creationId xmlns:a16="http://schemas.microsoft.com/office/drawing/2014/main" id="{DD5FA272-5E77-4153-9F32-7B8845399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28" y="1051023"/>
            <a:ext cx="608107" cy="180000"/>
          </a:xfrm>
          <a:prstGeom prst="rect">
            <a:avLst/>
          </a:prstGeom>
        </p:spPr>
      </p:pic>
      <p:sp>
        <p:nvSpPr>
          <p:cNvPr id="153" name="矩形 13">
            <a:extLst>
              <a:ext uri="{FF2B5EF4-FFF2-40B4-BE49-F238E27FC236}">
                <a16:creationId xmlns:a16="http://schemas.microsoft.com/office/drawing/2014/main" id="{929895F7-62BA-4A87-B6CA-76F60BB79876}"/>
              </a:ext>
            </a:extLst>
          </p:cNvPr>
          <p:cNvSpPr/>
          <p:nvPr/>
        </p:nvSpPr>
        <p:spPr>
          <a:xfrm>
            <a:off x="1039592" y="1797705"/>
            <a:ext cx="7653342" cy="7309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기업내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IT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자원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서버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스토리지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SAN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스위치 등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효율적 관리를 위한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스토리지 인프라 통합관리 솔루션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“eSRM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7815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88923F8-860B-4C60-8306-D5449FAC016C}"/>
              </a:ext>
            </a:extLst>
          </p:cNvPr>
          <p:cNvGrpSpPr/>
          <p:nvPr/>
        </p:nvGrpSpPr>
        <p:grpSpPr>
          <a:xfrm>
            <a:off x="1283641" y="2063076"/>
            <a:ext cx="7338718" cy="3694214"/>
            <a:chOff x="1182235" y="1993226"/>
            <a:chExt cx="7338718" cy="3694214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328CD109-0E6A-4D44-92C5-C35FF2A8E92F}"/>
                </a:ext>
              </a:extLst>
            </p:cNvPr>
            <p:cNvGrpSpPr/>
            <p:nvPr/>
          </p:nvGrpSpPr>
          <p:grpSpPr>
            <a:xfrm>
              <a:off x="4477253" y="2267624"/>
              <a:ext cx="1090735" cy="644334"/>
              <a:chOff x="627449" y="1778410"/>
              <a:chExt cx="2068126" cy="1252513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80BA523-BB8C-49B4-9E20-E6C6EEFEE037}"/>
                  </a:ext>
                </a:extLst>
              </p:cNvPr>
              <p:cNvSpPr txBox="1"/>
              <p:nvPr/>
            </p:nvSpPr>
            <p:spPr>
              <a:xfrm>
                <a:off x="627449" y="2679701"/>
                <a:ext cx="1562844" cy="351222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</a:rPr>
                  <a:t>운영자</a:t>
                </a:r>
              </a:p>
            </p:txBody>
          </p:sp>
          <p:grpSp>
            <p:nvGrpSpPr>
              <p:cNvPr id="95" name="그룹 94">
                <a:extLst>
                  <a:ext uri="{FF2B5EF4-FFF2-40B4-BE49-F238E27FC236}">
                    <a16:creationId xmlns:a16="http://schemas.microsoft.com/office/drawing/2014/main" id="{726B4AFE-1C85-4A60-9054-FE175BC3E911}"/>
                  </a:ext>
                </a:extLst>
              </p:cNvPr>
              <p:cNvGrpSpPr/>
              <p:nvPr/>
            </p:nvGrpSpPr>
            <p:grpSpPr>
              <a:xfrm>
                <a:off x="649977" y="1778410"/>
                <a:ext cx="1041538" cy="1052719"/>
                <a:chOff x="10340837" y="1873660"/>
                <a:chExt cx="782922" cy="791327"/>
              </a:xfrm>
            </p:grpSpPr>
            <p:pic>
              <p:nvPicPr>
                <p:cNvPr id="101" name="Picture 2" descr="F:\02 자료\01 AI\02 아이콘, 장비\1339390066_iMac OSX.png">
                  <a:extLst>
                    <a:ext uri="{FF2B5EF4-FFF2-40B4-BE49-F238E27FC236}">
                      <a16:creationId xmlns:a16="http://schemas.microsoft.com/office/drawing/2014/main" id="{3478F1E8-8760-4D01-A803-22C0F94869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40837" y="1873660"/>
                  <a:ext cx="491401" cy="534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2">
                  <a:extLst>
                    <a:ext uri="{FF2B5EF4-FFF2-40B4-BE49-F238E27FC236}">
                      <a16:creationId xmlns:a16="http://schemas.microsoft.com/office/drawing/2014/main" id="{714C049E-124D-40E1-A813-F92D16F89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524377" y="1951781"/>
                  <a:ext cx="599382" cy="71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F2555012-9D5B-4103-82C5-2148C91627AD}"/>
                  </a:ext>
                </a:extLst>
              </p:cNvPr>
              <p:cNvGrpSpPr/>
              <p:nvPr/>
            </p:nvGrpSpPr>
            <p:grpSpPr>
              <a:xfrm>
                <a:off x="1539532" y="1875173"/>
                <a:ext cx="1156043" cy="540602"/>
                <a:chOff x="4972999" y="2705100"/>
                <a:chExt cx="1569228" cy="733821"/>
              </a:xfrm>
            </p:grpSpPr>
            <p:sp>
              <p:nvSpPr>
                <p:cNvPr id="97" name="모서리가 둥근 사각형 설명선 198">
                  <a:extLst>
                    <a:ext uri="{FF2B5EF4-FFF2-40B4-BE49-F238E27FC236}">
                      <a16:creationId xmlns:a16="http://schemas.microsoft.com/office/drawing/2014/main" id="{03E7372E-C4FA-47FC-8D00-7660FAC222A0}"/>
                    </a:ext>
                  </a:extLst>
                </p:cNvPr>
                <p:cNvSpPr/>
                <p:nvPr/>
              </p:nvSpPr>
              <p:spPr>
                <a:xfrm>
                  <a:off x="4972999" y="2705100"/>
                  <a:ext cx="1569228" cy="733821"/>
                </a:xfrm>
                <a:prstGeom prst="wedgeRoundRectCallout">
                  <a:avLst>
                    <a:gd name="adj1" fmla="val -63855"/>
                    <a:gd name="adj2" fmla="val -12454"/>
                    <a:gd name="adj3" fmla="val 16667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none" lIns="0" tIns="0" rIns="0" bIns="0" anchor="ctr">
                  <a:noAutofit/>
                </a:bodyPr>
                <a:lstStyle/>
                <a:p>
                  <a:pPr algn="ctr" fontAlgn="auto" latinLnBrk="0">
                    <a:lnSpc>
                      <a:spcPts val="2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latin typeface="+mn-ea"/>
                  </a:endParaRPr>
                </a:p>
              </p:txBody>
            </p:sp>
            <p:pic>
              <p:nvPicPr>
                <p:cNvPr id="98" name="Picture 6" descr="F:\02 자료\01 AI\02 아이콘, 장비\1341982493_shine_23.png">
                  <a:extLst>
                    <a:ext uri="{FF2B5EF4-FFF2-40B4-BE49-F238E27FC236}">
                      <a16:creationId xmlns:a16="http://schemas.microsoft.com/office/drawing/2014/main" id="{8A425D23-9B7A-4C6B-92FC-B8715A222C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9863" y="2858867"/>
                  <a:ext cx="405698" cy="4409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7" descr="F:\02 자료\01 AI\02 아이콘, 장비\1341982510_shine_4.png">
                  <a:extLst>
                    <a:ext uri="{FF2B5EF4-FFF2-40B4-BE49-F238E27FC236}">
                      <a16:creationId xmlns:a16="http://schemas.microsoft.com/office/drawing/2014/main" id="{C31D7C2B-5698-431D-B463-328A4F4FA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7633" y="2847206"/>
                  <a:ext cx="405698" cy="4409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F:\02 자료\01 AI\02 아이콘, 장비\1341214714_Run.png">
                  <a:extLst>
                    <a:ext uri="{FF2B5EF4-FFF2-40B4-BE49-F238E27FC236}">
                      <a16:creationId xmlns:a16="http://schemas.microsoft.com/office/drawing/2014/main" id="{3ECBED4D-CD28-47D6-AD7A-71EAEB7EBD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391" y="2817934"/>
                  <a:ext cx="437993" cy="4760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9477055-2F4C-4FAF-8697-CF075B89B9B1}"/>
                </a:ext>
              </a:extLst>
            </p:cNvPr>
            <p:cNvGrpSpPr/>
            <p:nvPr/>
          </p:nvGrpSpPr>
          <p:grpSpPr>
            <a:xfrm>
              <a:off x="5912850" y="1993226"/>
              <a:ext cx="951191" cy="918734"/>
              <a:chOff x="6345927" y="1645060"/>
              <a:chExt cx="1803538" cy="178591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8208A7B-A263-4BC8-A623-F0F9AA236C13}"/>
                  </a:ext>
                </a:extLst>
              </p:cNvPr>
              <p:cNvSpPr txBox="1"/>
              <p:nvPr/>
            </p:nvSpPr>
            <p:spPr>
              <a:xfrm>
                <a:off x="6390074" y="3079751"/>
                <a:ext cx="1562844" cy="351222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</a:rPr>
                  <a:t>관리자</a:t>
                </a:r>
              </a:p>
            </p:txBody>
          </p:sp>
          <p:grpSp>
            <p:nvGrpSpPr>
              <p:cNvPr id="84" name="그룹 83">
                <a:extLst>
                  <a:ext uri="{FF2B5EF4-FFF2-40B4-BE49-F238E27FC236}">
                    <a16:creationId xmlns:a16="http://schemas.microsoft.com/office/drawing/2014/main" id="{1166B195-2669-43FE-A52F-69C61DA49910}"/>
                  </a:ext>
                </a:extLst>
              </p:cNvPr>
              <p:cNvGrpSpPr/>
              <p:nvPr/>
            </p:nvGrpSpPr>
            <p:grpSpPr>
              <a:xfrm>
                <a:off x="6345927" y="1645060"/>
                <a:ext cx="1803538" cy="1586119"/>
                <a:chOff x="6298302" y="1645060"/>
                <a:chExt cx="1803538" cy="1586119"/>
              </a:xfrm>
            </p:grpSpPr>
            <p:grpSp>
              <p:nvGrpSpPr>
                <p:cNvPr id="85" name="그룹 84">
                  <a:extLst>
                    <a:ext uri="{FF2B5EF4-FFF2-40B4-BE49-F238E27FC236}">
                      <a16:creationId xmlns:a16="http://schemas.microsoft.com/office/drawing/2014/main" id="{0B04BF16-62FE-42EE-9BE7-96E51BCA06D3}"/>
                    </a:ext>
                  </a:extLst>
                </p:cNvPr>
                <p:cNvGrpSpPr/>
                <p:nvPr/>
              </p:nvGrpSpPr>
              <p:grpSpPr>
                <a:xfrm>
                  <a:off x="6603102" y="1645060"/>
                  <a:ext cx="1041538" cy="1052719"/>
                  <a:chOff x="10340837" y="1873660"/>
                  <a:chExt cx="782922" cy="791327"/>
                </a:xfrm>
              </p:grpSpPr>
              <p:pic>
                <p:nvPicPr>
                  <p:cNvPr id="92" name="Picture 2" descr="F:\02 자료\01 AI\02 아이콘, 장비\1339390066_iMac OSX.png">
                    <a:extLst>
                      <a:ext uri="{FF2B5EF4-FFF2-40B4-BE49-F238E27FC236}">
                        <a16:creationId xmlns:a16="http://schemas.microsoft.com/office/drawing/2014/main" id="{B0BEBDF4-2E20-42EB-8A75-7D91B352B06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40837" y="1873660"/>
                    <a:ext cx="491401" cy="534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" name="Picture 2">
                    <a:extLst>
                      <a:ext uri="{FF2B5EF4-FFF2-40B4-BE49-F238E27FC236}">
                        <a16:creationId xmlns:a16="http://schemas.microsoft.com/office/drawing/2014/main" id="{206E9473-CFD7-48BC-8C7C-187ED45346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0524377" y="1951781"/>
                    <a:ext cx="599382" cy="713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86" name="그룹 85">
                  <a:extLst>
                    <a:ext uri="{FF2B5EF4-FFF2-40B4-BE49-F238E27FC236}">
                      <a16:creationId xmlns:a16="http://schemas.microsoft.com/office/drawing/2014/main" id="{0E6A6A1F-5DBB-48D3-851B-7C42A1D35E6B}"/>
                    </a:ext>
                  </a:extLst>
                </p:cNvPr>
                <p:cNvGrpSpPr/>
                <p:nvPr/>
              </p:nvGrpSpPr>
              <p:grpSpPr>
                <a:xfrm>
                  <a:off x="6298302" y="2178460"/>
                  <a:ext cx="1041538" cy="1052719"/>
                  <a:chOff x="10340837" y="1873660"/>
                  <a:chExt cx="782922" cy="791327"/>
                </a:xfrm>
              </p:grpSpPr>
              <p:pic>
                <p:nvPicPr>
                  <p:cNvPr id="90" name="Picture 2" descr="F:\02 자료\01 AI\02 아이콘, 장비\1339390066_iMac OSX.png">
                    <a:extLst>
                      <a:ext uri="{FF2B5EF4-FFF2-40B4-BE49-F238E27FC236}">
                        <a16:creationId xmlns:a16="http://schemas.microsoft.com/office/drawing/2014/main" id="{ADB726BE-96F6-45E0-B265-33E9E17B3F6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40837" y="1873660"/>
                    <a:ext cx="491401" cy="534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" name="Picture 2">
                    <a:extLst>
                      <a:ext uri="{FF2B5EF4-FFF2-40B4-BE49-F238E27FC236}">
                        <a16:creationId xmlns:a16="http://schemas.microsoft.com/office/drawing/2014/main" id="{E3893442-6E0B-4AF9-8109-A115C682A2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0524377" y="1951781"/>
                    <a:ext cx="599382" cy="713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87" name="그룹 86">
                  <a:extLst>
                    <a:ext uri="{FF2B5EF4-FFF2-40B4-BE49-F238E27FC236}">
                      <a16:creationId xmlns:a16="http://schemas.microsoft.com/office/drawing/2014/main" id="{3736321C-14CC-475F-AD41-9EEED73D73DB}"/>
                    </a:ext>
                  </a:extLst>
                </p:cNvPr>
                <p:cNvGrpSpPr/>
                <p:nvPr/>
              </p:nvGrpSpPr>
              <p:grpSpPr>
                <a:xfrm>
                  <a:off x="7060302" y="2178460"/>
                  <a:ext cx="1041538" cy="1052719"/>
                  <a:chOff x="10340837" y="1873660"/>
                  <a:chExt cx="782922" cy="791327"/>
                </a:xfrm>
              </p:grpSpPr>
              <p:pic>
                <p:nvPicPr>
                  <p:cNvPr id="88" name="Picture 2" descr="F:\02 자료\01 AI\02 아이콘, 장비\1339390066_iMac OSX.png">
                    <a:extLst>
                      <a:ext uri="{FF2B5EF4-FFF2-40B4-BE49-F238E27FC236}">
                        <a16:creationId xmlns:a16="http://schemas.microsoft.com/office/drawing/2014/main" id="{E000D3FA-CEE1-4494-BFAF-D5F0D602A4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40837" y="1873660"/>
                    <a:ext cx="491401" cy="534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" name="Picture 2">
                    <a:extLst>
                      <a:ext uri="{FF2B5EF4-FFF2-40B4-BE49-F238E27FC236}">
                        <a16:creationId xmlns:a16="http://schemas.microsoft.com/office/drawing/2014/main" id="{3F42B96E-FCEE-4016-9877-69A886629E7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0524377" y="1951781"/>
                    <a:ext cx="599382" cy="713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05481BF-5D62-4157-ADD8-5E46A3A1DE2D}"/>
                </a:ext>
              </a:extLst>
            </p:cNvPr>
            <p:cNvGrpSpPr/>
            <p:nvPr/>
          </p:nvGrpSpPr>
          <p:grpSpPr>
            <a:xfrm>
              <a:off x="3108899" y="2267102"/>
              <a:ext cx="1090735" cy="644334"/>
              <a:chOff x="627449" y="1778410"/>
              <a:chExt cx="2068126" cy="1252513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18F8AD-2188-45DE-83B1-B23EFD47948C}"/>
                  </a:ext>
                </a:extLst>
              </p:cNvPr>
              <p:cNvSpPr txBox="1"/>
              <p:nvPr/>
            </p:nvSpPr>
            <p:spPr>
              <a:xfrm>
                <a:off x="627449" y="2679701"/>
                <a:ext cx="1562844" cy="351222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</a:rPr>
                  <a:t>임직원</a:t>
                </a:r>
              </a:p>
            </p:txBody>
          </p:sp>
          <p:grpSp>
            <p:nvGrpSpPr>
              <p:cNvPr id="75" name="그룹 74">
                <a:extLst>
                  <a:ext uri="{FF2B5EF4-FFF2-40B4-BE49-F238E27FC236}">
                    <a16:creationId xmlns:a16="http://schemas.microsoft.com/office/drawing/2014/main" id="{37E1223E-AB48-4C8A-8493-5EC86979F3BD}"/>
                  </a:ext>
                </a:extLst>
              </p:cNvPr>
              <p:cNvGrpSpPr/>
              <p:nvPr/>
            </p:nvGrpSpPr>
            <p:grpSpPr>
              <a:xfrm>
                <a:off x="649977" y="1778410"/>
                <a:ext cx="1041538" cy="1052719"/>
                <a:chOff x="10340837" y="1873660"/>
                <a:chExt cx="782922" cy="791327"/>
              </a:xfrm>
            </p:grpSpPr>
            <p:pic>
              <p:nvPicPr>
                <p:cNvPr id="81" name="Picture 2" descr="F:\02 자료\01 AI\02 아이콘, 장비\1339390066_iMac OSX.png">
                  <a:extLst>
                    <a:ext uri="{FF2B5EF4-FFF2-40B4-BE49-F238E27FC236}">
                      <a16:creationId xmlns:a16="http://schemas.microsoft.com/office/drawing/2014/main" id="{70BE3E36-1297-4A86-B192-DFAD71C140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40837" y="1873660"/>
                  <a:ext cx="491401" cy="534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2">
                  <a:extLst>
                    <a:ext uri="{FF2B5EF4-FFF2-40B4-BE49-F238E27FC236}">
                      <a16:creationId xmlns:a16="http://schemas.microsoft.com/office/drawing/2014/main" id="{B451EA31-F96C-4EF7-8B5B-A13A863A92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524377" y="1951781"/>
                  <a:ext cx="599382" cy="713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7A78B27A-60C0-442B-BA97-98DB64969111}"/>
                  </a:ext>
                </a:extLst>
              </p:cNvPr>
              <p:cNvGrpSpPr/>
              <p:nvPr/>
            </p:nvGrpSpPr>
            <p:grpSpPr>
              <a:xfrm>
                <a:off x="1539532" y="1875173"/>
                <a:ext cx="1156043" cy="540602"/>
                <a:chOff x="4972999" y="2705100"/>
                <a:chExt cx="1569228" cy="733821"/>
              </a:xfrm>
            </p:grpSpPr>
            <p:sp>
              <p:nvSpPr>
                <p:cNvPr id="77" name="모서리가 둥근 사각형 설명선 183">
                  <a:extLst>
                    <a:ext uri="{FF2B5EF4-FFF2-40B4-BE49-F238E27FC236}">
                      <a16:creationId xmlns:a16="http://schemas.microsoft.com/office/drawing/2014/main" id="{E1F49D31-4A20-4380-8F22-51EEBE6F0AC8}"/>
                    </a:ext>
                  </a:extLst>
                </p:cNvPr>
                <p:cNvSpPr/>
                <p:nvPr/>
              </p:nvSpPr>
              <p:spPr>
                <a:xfrm>
                  <a:off x="4972999" y="2705100"/>
                  <a:ext cx="1569228" cy="733821"/>
                </a:xfrm>
                <a:prstGeom prst="wedgeRoundRectCallout">
                  <a:avLst>
                    <a:gd name="adj1" fmla="val -61384"/>
                    <a:gd name="adj2" fmla="val -12454"/>
                    <a:gd name="adj3" fmla="val 16667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none" lIns="0" tIns="0" rIns="0" bIns="0" anchor="ctr">
                  <a:noAutofit/>
                </a:bodyPr>
                <a:lstStyle/>
                <a:p>
                  <a:pPr algn="ctr" fontAlgn="auto" latinLnBrk="0">
                    <a:lnSpc>
                      <a:spcPts val="28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1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latin typeface="+mn-ea"/>
                  </a:endParaRPr>
                </a:p>
              </p:txBody>
            </p:sp>
            <p:pic>
              <p:nvPicPr>
                <p:cNvPr id="78" name="Picture 6" descr="F:\02 자료\01 AI\02 아이콘, 장비\1341982493_shine_23.png">
                  <a:extLst>
                    <a:ext uri="{FF2B5EF4-FFF2-40B4-BE49-F238E27FC236}">
                      <a16:creationId xmlns:a16="http://schemas.microsoft.com/office/drawing/2014/main" id="{5605F0BF-FB1C-4BE4-950C-F0B3B381E1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9863" y="2858867"/>
                  <a:ext cx="405698" cy="4409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7" descr="F:\02 자료\01 AI\02 아이콘, 장비\1341982510_shine_4.png">
                  <a:extLst>
                    <a:ext uri="{FF2B5EF4-FFF2-40B4-BE49-F238E27FC236}">
                      <a16:creationId xmlns:a16="http://schemas.microsoft.com/office/drawing/2014/main" id="{2268B8A9-F9C5-49DA-9FC5-8FC260592A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7633" y="2847206"/>
                  <a:ext cx="405698" cy="4409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6" descr="F:\02 자료\01 AI\02 아이콘, 장비\1341214714_Run.png">
                  <a:extLst>
                    <a:ext uri="{FF2B5EF4-FFF2-40B4-BE49-F238E27FC236}">
                      <a16:creationId xmlns:a16="http://schemas.microsoft.com/office/drawing/2014/main" id="{A98A9831-9CCD-406F-B442-6583FCDF30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391" y="2817934"/>
                  <a:ext cx="437993" cy="4760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5798F419-C1C6-404F-A4BA-8CE5020365CA}"/>
                </a:ext>
              </a:extLst>
            </p:cNvPr>
            <p:cNvGrpSpPr/>
            <p:nvPr/>
          </p:nvGrpSpPr>
          <p:grpSpPr>
            <a:xfrm>
              <a:off x="4357480" y="3269399"/>
              <a:ext cx="1070226" cy="1006876"/>
              <a:chOff x="4336015" y="2968013"/>
              <a:chExt cx="1270706" cy="1225628"/>
            </a:xfrm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814D2F49-2D4D-44A5-85F5-EEA40F7F4B17}"/>
                  </a:ext>
                </a:extLst>
              </p:cNvPr>
              <p:cNvGrpSpPr/>
              <p:nvPr/>
            </p:nvGrpSpPr>
            <p:grpSpPr>
              <a:xfrm>
                <a:off x="4336015" y="2968013"/>
                <a:ext cx="1270706" cy="1225628"/>
                <a:chOff x="3608740" y="2382927"/>
                <a:chExt cx="1937506" cy="1868773"/>
              </a:xfrm>
            </p:grpSpPr>
            <p:sp>
              <p:nvSpPr>
                <p:cNvPr id="71" name="타원 70">
                  <a:extLst>
                    <a:ext uri="{FF2B5EF4-FFF2-40B4-BE49-F238E27FC236}">
                      <a16:creationId xmlns:a16="http://schemas.microsoft.com/office/drawing/2014/main" id="{8057433C-3C88-4FA7-A8A5-12C189911278}"/>
                    </a:ext>
                  </a:extLst>
                </p:cNvPr>
                <p:cNvSpPr/>
                <p:nvPr/>
              </p:nvSpPr>
              <p:spPr bwMode="auto">
                <a:xfrm>
                  <a:off x="3637614" y="2382927"/>
                  <a:ext cx="1868773" cy="1868773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algn="ctr" fontAlgn="auto" latinLnBrk="0">
                    <a:lnSpc>
                      <a:spcPts val="37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2000" b="1" spc="-100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latin typeface="+mn-ea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063E6CE-30CD-442A-B016-DBF1A03F164C}"/>
                    </a:ext>
                  </a:extLst>
                </p:cNvPr>
                <p:cNvSpPr txBox="1"/>
                <p:nvPr/>
              </p:nvSpPr>
              <p:spPr>
                <a:xfrm>
                  <a:off x="3608740" y="3290637"/>
                  <a:ext cx="1937506" cy="7426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000" b="1" dirty="0">
                      <a:ln>
                        <a:solidFill>
                          <a:schemeClr val="accent1">
                            <a:lumMod val="40000"/>
                            <a:lumOff val="6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rPr>
                    <a:t>통합 관리 서버</a:t>
                  </a:r>
                  <a:endParaRPr lang="en-US" altLang="ko-KR" sz="10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endParaRPr>
                </a:p>
                <a:p>
                  <a:pPr algn="ctr"/>
                  <a:r>
                    <a:rPr lang="en-US" altLang="ko-KR" sz="1000" b="1" dirty="0">
                      <a:ln>
                        <a:solidFill>
                          <a:schemeClr val="accent1">
                            <a:lumMod val="40000"/>
                            <a:lumOff val="6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rPr>
                    <a:t>(eSRM </a:t>
                  </a:r>
                  <a:r>
                    <a:rPr lang="ko-KR" altLang="en-US" sz="1000" b="1" dirty="0">
                      <a:ln>
                        <a:solidFill>
                          <a:schemeClr val="accent1">
                            <a:lumMod val="40000"/>
                            <a:lumOff val="6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rPr>
                    <a:t>서버</a:t>
                  </a:r>
                  <a:r>
                    <a:rPr lang="en-US" altLang="ko-KR" sz="1000" b="1" dirty="0">
                      <a:ln>
                        <a:solidFill>
                          <a:schemeClr val="accent1">
                            <a:lumMod val="40000"/>
                            <a:lumOff val="6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rPr>
                    <a:t>)</a:t>
                  </a:r>
                  <a:endParaRPr lang="ko-KR" altLang="en-US" sz="10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pic>
              <p:nvPicPr>
                <p:cNvPr id="73" name="Picture 2" descr="F:\02 자료\01 AI\02 아이콘, 장비\1339390066_iMac OSX.png">
                  <a:extLst>
                    <a:ext uri="{FF2B5EF4-FFF2-40B4-BE49-F238E27FC236}">
                      <a16:creationId xmlns:a16="http://schemas.microsoft.com/office/drawing/2014/main" id="{4877D62A-6755-41C3-8BF8-4EC71A2152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3046" y="2497100"/>
                  <a:ext cx="969800" cy="96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612A82-3413-4388-B561-ECF9EC1A2520}"/>
                  </a:ext>
                </a:extLst>
              </p:cNvPr>
              <p:cNvSpPr txBox="1"/>
              <p:nvPr/>
            </p:nvSpPr>
            <p:spPr>
              <a:xfrm>
                <a:off x="4644763" y="3174957"/>
                <a:ext cx="636040" cy="28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eSRM</a:t>
                </a:r>
                <a:endParaRPr lang="ko-KR" altLang="en-US" sz="9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F4FDCFE-F71D-4CD5-B7AB-0DD7544F3BD9}"/>
                </a:ext>
              </a:extLst>
            </p:cNvPr>
            <p:cNvGrpSpPr/>
            <p:nvPr/>
          </p:nvGrpSpPr>
          <p:grpSpPr>
            <a:xfrm>
              <a:off x="4228626" y="4937774"/>
              <a:ext cx="744859" cy="731657"/>
              <a:chOff x="2868003" y="5133702"/>
              <a:chExt cx="1354785" cy="1364321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D0B6F48D-0A9D-4D29-93BF-A8D7D39A64E3}"/>
                  </a:ext>
                </a:extLst>
              </p:cNvPr>
              <p:cNvGrpSpPr/>
              <p:nvPr/>
            </p:nvGrpSpPr>
            <p:grpSpPr>
              <a:xfrm>
                <a:off x="2868003" y="5133702"/>
                <a:ext cx="1008672" cy="1194622"/>
                <a:chOff x="2262329" y="7182277"/>
                <a:chExt cx="734623" cy="771780"/>
              </a:xfrm>
            </p:grpSpPr>
            <p:pic>
              <p:nvPicPr>
                <p:cNvPr id="67" name="그림 66">
                  <a:extLst>
                    <a:ext uri="{FF2B5EF4-FFF2-40B4-BE49-F238E27FC236}">
                      <a16:creationId xmlns:a16="http://schemas.microsoft.com/office/drawing/2014/main" id="{9136CC4D-900D-42C5-B5B6-5162830C4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4579" y="7182277"/>
                  <a:ext cx="512373" cy="663830"/>
                </a:xfrm>
                <a:prstGeom prst="rect">
                  <a:avLst/>
                </a:prstGeom>
              </p:spPr>
            </p:pic>
            <p:pic>
              <p:nvPicPr>
                <p:cNvPr id="68" name="그림 67">
                  <a:extLst>
                    <a:ext uri="{FF2B5EF4-FFF2-40B4-BE49-F238E27FC236}">
                      <a16:creationId xmlns:a16="http://schemas.microsoft.com/office/drawing/2014/main" id="{0808320C-5265-4551-A66E-FC584EDE9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2329" y="7290227"/>
                  <a:ext cx="512373" cy="663830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884CFD9-B7C7-49E6-9450-B907B85076DB}"/>
                  </a:ext>
                </a:extLst>
              </p:cNvPr>
              <p:cNvSpPr txBox="1"/>
              <p:nvPr/>
            </p:nvSpPr>
            <p:spPr>
              <a:xfrm>
                <a:off x="3206135" y="6146801"/>
                <a:ext cx="829824" cy="351222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SAN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pic>
            <p:nvPicPr>
              <p:cNvPr id="66" name="Picture 73" descr="예방정비">
                <a:extLst>
                  <a:ext uri="{FF2B5EF4-FFF2-40B4-BE49-F238E27FC236}">
                    <a16:creationId xmlns:a16="http://schemas.microsoft.com/office/drawing/2014/main" id="{A947B87C-8FFC-4BD0-82E4-2BBF32FC4F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918" y="5273742"/>
                <a:ext cx="697870" cy="780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1717E62-030A-4EC6-B976-ABAC16B16B2E}"/>
                </a:ext>
              </a:extLst>
            </p:cNvPr>
            <p:cNvGrpSpPr/>
            <p:nvPr/>
          </p:nvGrpSpPr>
          <p:grpSpPr>
            <a:xfrm>
              <a:off x="1182235" y="4853559"/>
              <a:ext cx="778617" cy="740707"/>
              <a:chOff x="7004839" y="5183390"/>
              <a:chExt cx="1347936" cy="131463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34A103-9501-4FE3-9C58-42A7B10EE127}"/>
                  </a:ext>
                </a:extLst>
              </p:cNvPr>
              <p:cNvSpPr txBox="1"/>
              <p:nvPr/>
            </p:nvSpPr>
            <p:spPr>
              <a:xfrm>
                <a:off x="7133381" y="6146801"/>
                <a:ext cx="1182056" cy="35122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VNX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848BDB98-D79D-465F-9632-ED72D1DE014E}"/>
                  </a:ext>
                </a:extLst>
              </p:cNvPr>
              <p:cNvGrpSpPr/>
              <p:nvPr/>
            </p:nvGrpSpPr>
            <p:grpSpPr>
              <a:xfrm>
                <a:off x="7004839" y="5183390"/>
                <a:ext cx="1347936" cy="975692"/>
                <a:chOff x="7104656" y="5183390"/>
                <a:chExt cx="1347936" cy="975692"/>
              </a:xfrm>
            </p:grpSpPr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5D2D6C44-BA0B-4CE9-AD2E-C8532F2A0B62}"/>
                    </a:ext>
                  </a:extLst>
                </p:cNvPr>
                <p:cNvGrpSpPr/>
                <p:nvPr/>
              </p:nvGrpSpPr>
              <p:grpSpPr>
                <a:xfrm>
                  <a:off x="7104656" y="5183390"/>
                  <a:ext cx="1086844" cy="975692"/>
                  <a:chOff x="4790522" y="7170629"/>
                  <a:chExt cx="752429" cy="675478"/>
                </a:xfrm>
              </p:grpSpPr>
              <p:pic>
                <p:nvPicPr>
                  <p:cNvPr id="61" name="그림 60">
                    <a:extLst>
                      <a:ext uri="{FF2B5EF4-FFF2-40B4-BE49-F238E27FC236}">
                        <a16:creationId xmlns:a16="http://schemas.microsoft.com/office/drawing/2014/main" id="{A3D89255-7987-4FEB-B706-221C07AD86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58822" y="7170629"/>
                    <a:ext cx="384129" cy="497678"/>
                  </a:xfrm>
                  <a:prstGeom prst="rect">
                    <a:avLst/>
                  </a:prstGeom>
                </p:spPr>
              </p:pic>
              <p:pic>
                <p:nvPicPr>
                  <p:cNvPr id="62" name="그림 61">
                    <a:extLst>
                      <a:ext uri="{FF2B5EF4-FFF2-40B4-BE49-F238E27FC236}">
                        <a16:creationId xmlns:a16="http://schemas.microsoft.com/office/drawing/2014/main" id="{1BC43463-E441-40F9-818E-9012D05C29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74672" y="7259529"/>
                    <a:ext cx="384129" cy="497678"/>
                  </a:xfrm>
                  <a:prstGeom prst="rect">
                    <a:avLst/>
                  </a:prstGeom>
                </p:spPr>
              </p:pic>
              <p:pic>
                <p:nvPicPr>
                  <p:cNvPr id="63" name="그림 62">
                    <a:extLst>
                      <a:ext uri="{FF2B5EF4-FFF2-40B4-BE49-F238E27FC236}">
                        <a16:creationId xmlns:a16="http://schemas.microsoft.com/office/drawing/2014/main" id="{DBB7FF09-987D-465F-8F4F-FC63F8F4A9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90522" y="7348429"/>
                    <a:ext cx="384129" cy="4976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0" name="Picture 73" descr="예방정비">
                  <a:extLst>
                    <a:ext uri="{FF2B5EF4-FFF2-40B4-BE49-F238E27FC236}">
                      <a16:creationId xmlns:a16="http://schemas.microsoft.com/office/drawing/2014/main" id="{8A8C8531-7477-4ACC-BDF6-A716980549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54722" y="5337348"/>
                  <a:ext cx="697870" cy="7807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CF4DD6D-44EF-44AB-9FD5-24C31A1584C4}"/>
                </a:ext>
              </a:extLst>
            </p:cNvPr>
            <p:cNvGrpSpPr/>
            <p:nvPr/>
          </p:nvGrpSpPr>
          <p:grpSpPr>
            <a:xfrm>
              <a:off x="6725909" y="4942439"/>
              <a:ext cx="870592" cy="726991"/>
              <a:chOff x="6174844" y="4928204"/>
              <a:chExt cx="1033675" cy="884935"/>
            </a:xfrm>
          </p:grpSpPr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02183117-BA1B-4A51-89A6-8B37BAC93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2076" y="4928204"/>
                <a:ext cx="442424" cy="582435"/>
              </a:xfrm>
              <a:prstGeom prst="rect">
                <a:avLst/>
              </a:prstGeom>
            </p:spPr>
          </p:pic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08866B6D-65C3-4A18-9EB6-66FE1825E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50162" y="4928204"/>
                <a:ext cx="442424" cy="582435"/>
              </a:xfrm>
              <a:prstGeom prst="rect">
                <a:avLst/>
              </a:prstGeom>
            </p:spPr>
          </p:pic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2760CCE8-3DB8-4699-9F01-39DCF307C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290" y="5119926"/>
                <a:ext cx="442424" cy="582435"/>
              </a:xfrm>
              <a:prstGeom prst="rect">
                <a:avLst/>
              </a:prstGeom>
            </p:spPr>
          </p:pic>
          <p:pic>
            <p:nvPicPr>
              <p:cNvPr id="55" name="Picture 73" descr="예방정비">
                <a:extLst>
                  <a:ext uri="{FF2B5EF4-FFF2-40B4-BE49-F238E27FC236}">
                    <a16:creationId xmlns:a16="http://schemas.microsoft.com/office/drawing/2014/main" id="{2ED549B1-8584-496E-8A53-627C5C8264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2957" y="5087651"/>
                <a:ext cx="455562" cy="509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DA0DA-E131-4A62-9C98-4D2F73234806}"/>
                  </a:ext>
                </a:extLst>
              </p:cNvPr>
              <p:cNvSpPr txBox="1"/>
              <p:nvPr/>
            </p:nvSpPr>
            <p:spPr>
              <a:xfrm>
                <a:off x="6174844" y="5583865"/>
                <a:ext cx="1020208" cy="229274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UNIX/LINUX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1D37CD7-2981-495A-BE13-844460ADE7B6}"/>
                </a:ext>
              </a:extLst>
            </p:cNvPr>
            <p:cNvGrpSpPr/>
            <p:nvPr/>
          </p:nvGrpSpPr>
          <p:grpSpPr>
            <a:xfrm>
              <a:off x="7639624" y="4942439"/>
              <a:ext cx="870592" cy="726991"/>
              <a:chOff x="6174844" y="4928204"/>
              <a:chExt cx="1033675" cy="884935"/>
            </a:xfrm>
          </p:grpSpPr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8387180A-B189-4FCC-AD01-F1EC18F99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2076" y="4928204"/>
                <a:ext cx="442424" cy="582435"/>
              </a:xfrm>
              <a:prstGeom prst="rect">
                <a:avLst/>
              </a:prstGeom>
            </p:spPr>
          </p:pic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B4C1FAEF-672E-4A6D-803B-D2040704B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50162" y="4928204"/>
                <a:ext cx="442424" cy="582435"/>
              </a:xfrm>
              <a:prstGeom prst="rect">
                <a:avLst/>
              </a:prstGeom>
            </p:spPr>
          </p:pic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09CDAB45-55CF-4B23-ABE5-DF00BD47B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290" y="5119926"/>
                <a:ext cx="442424" cy="582435"/>
              </a:xfrm>
              <a:prstGeom prst="rect">
                <a:avLst/>
              </a:prstGeom>
            </p:spPr>
          </p:pic>
          <p:pic>
            <p:nvPicPr>
              <p:cNvPr id="50" name="Picture 73" descr="예방정비">
                <a:extLst>
                  <a:ext uri="{FF2B5EF4-FFF2-40B4-BE49-F238E27FC236}">
                    <a16:creationId xmlns:a16="http://schemas.microsoft.com/office/drawing/2014/main" id="{F6039BB5-1984-4C17-9537-7F5682B2D3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2957" y="5087651"/>
                <a:ext cx="455562" cy="509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222856-93B9-4E85-A520-C75B7A96F5E1}"/>
                  </a:ext>
                </a:extLst>
              </p:cNvPr>
              <p:cNvSpPr txBox="1"/>
              <p:nvPr/>
            </p:nvSpPr>
            <p:spPr>
              <a:xfrm>
                <a:off x="6174844" y="5583865"/>
                <a:ext cx="1020208" cy="229274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WINDOW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EE0FE51-E6DF-4E21-A330-3C5765C300FB}"/>
                </a:ext>
              </a:extLst>
            </p:cNvPr>
            <p:cNvGrpSpPr/>
            <p:nvPr/>
          </p:nvGrpSpPr>
          <p:grpSpPr>
            <a:xfrm>
              <a:off x="5070961" y="4937774"/>
              <a:ext cx="744859" cy="731657"/>
              <a:chOff x="2868003" y="5133702"/>
              <a:chExt cx="1354785" cy="1364321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DEE143F6-85D3-4554-9038-35B5A9E71915}"/>
                  </a:ext>
                </a:extLst>
              </p:cNvPr>
              <p:cNvGrpSpPr/>
              <p:nvPr/>
            </p:nvGrpSpPr>
            <p:grpSpPr>
              <a:xfrm>
                <a:off x="2868003" y="5133702"/>
                <a:ext cx="1008672" cy="1194622"/>
                <a:chOff x="2262329" y="7182277"/>
                <a:chExt cx="734623" cy="771780"/>
              </a:xfrm>
            </p:grpSpPr>
            <p:pic>
              <p:nvPicPr>
                <p:cNvPr id="45" name="그림 44">
                  <a:extLst>
                    <a:ext uri="{FF2B5EF4-FFF2-40B4-BE49-F238E27FC236}">
                      <a16:creationId xmlns:a16="http://schemas.microsoft.com/office/drawing/2014/main" id="{35C93DC0-2EA1-407B-841F-63955B61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4579" y="7182277"/>
                  <a:ext cx="512373" cy="663830"/>
                </a:xfrm>
                <a:prstGeom prst="rect">
                  <a:avLst/>
                </a:prstGeom>
              </p:spPr>
            </p:pic>
            <p:pic>
              <p:nvPicPr>
                <p:cNvPr id="46" name="그림 45">
                  <a:extLst>
                    <a:ext uri="{FF2B5EF4-FFF2-40B4-BE49-F238E27FC236}">
                      <a16:creationId xmlns:a16="http://schemas.microsoft.com/office/drawing/2014/main" id="{8BEC51EF-7C88-4A95-9D9D-D91BA0ACD4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2329" y="7290227"/>
                  <a:ext cx="512373" cy="663830"/>
                </a:xfrm>
                <a:prstGeom prst="rect">
                  <a:avLst/>
                </a:prstGeom>
              </p:spPr>
            </p:pic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F374A3-D4EC-4EA6-B69D-F35A8F6DC4F1}"/>
                  </a:ext>
                </a:extLst>
              </p:cNvPr>
              <p:cNvSpPr txBox="1"/>
              <p:nvPr/>
            </p:nvSpPr>
            <p:spPr>
              <a:xfrm>
                <a:off x="3049441" y="6146801"/>
                <a:ext cx="986518" cy="351222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iSCSI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Picture 73" descr="예방정비">
                <a:extLst>
                  <a:ext uri="{FF2B5EF4-FFF2-40B4-BE49-F238E27FC236}">
                    <a16:creationId xmlns:a16="http://schemas.microsoft.com/office/drawing/2014/main" id="{CDCE3810-9668-4785-8CD2-EEBF03CFE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918" y="5273742"/>
                <a:ext cx="697870" cy="780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10F14883-B4B9-4C49-984F-B684A2DA2B18}"/>
                </a:ext>
              </a:extLst>
            </p:cNvPr>
            <p:cNvGrpSpPr/>
            <p:nvPr/>
          </p:nvGrpSpPr>
          <p:grpSpPr>
            <a:xfrm>
              <a:off x="2109100" y="4853559"/>
              <a:ext cx="778617" cy="740707"/>
              <a:chOff x="7004839" y="5183390"/>
              <a:chExt cx="1347936" cy="131463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E6D494-453C-4241-8C34-EDC3A5FF8762}"/>
                  </a:ext>
                </a:extLst>
              </p:cNvPr>
              <p:cNvSpPr txBox="1"/>
              <p:nvPr/>
            </p:nvSpPr>
            <p:spPr>
              <a:xfrm>
                <a:off x="7133381" y="6146801"/>
                <a:ext cx="1182056" cy="35122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Unity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7D56DD4F-BAC8-407F-ABAF-615C4F2336F1}"/>
                  </a:ext>
                </a:extLst>
              </p:cNvPr>
              <p:cNvGrpSpPr/>
              <p:nvPr/>
            </p:nvGrpSpPr>
            <p:grpSpPr>
              <a:xfrm>
                <a:off x="7004839" y="5183390"/>
                <a:ext cx="1347936" cy="975692"/>
                <a:chOff x="7104656" y="5183390"/>
                <a:chExt cx="1347936" cy="975692"/>
              </a:xfrm>
            </p:grpSpPr>
            <p:grpSp>
              <p:nvGrpSpPr>
                <p:cNvPr id="37" name="그룹 36">
                  <a:extLst>
                    <a:ext uri="{FF2B5EF4-FFF2-40B4-BE49-F238E27FC236}">
                      <a16:creationId xmlns:a16="http://schemas.microsoft.com/office/drawing/2014/main" id="{FF89AA4A-AC61-46A8-8CC4-08B9B6A3DB24}"/>
                    </a:ext>
                  </a:extLst>
                </p:cNvPr>
                <p:cNvGrpSpPr/>
                <p:nvPr/>
              </p:nvGrpSpPr>
              <p:grpSpPr>
                <a:xfrm>
                  <a:off x="7104656" y="5183390"/>
                  <a:ext cx="1086844" cy="975692"/>
                  <a:chOff x="4790522" y="7170629"/>
                  <a:chExt cx="752429" cy="675478"/>
                </a:xfrm>
              </p:grpSpPr>
              <p:pic>
                <p:nvPicPr>
                  <p:cNvPr id="39" name="그림 38">
                    <a:extLst>
                      <a:ext uri="{FF2B5EF4-FFF2-40B4-BE49-F238E27FC236}">
                        <a16:creationId xmlns:a16="http://schemas.microsoft.com/office/drawing/2014/main" id="{728C98B7-9B8A-4733-8AE6-22031C2D6E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58822" y="7170629"/>
                    <a:ext cx="384129" cy="497678"/>
                  </a:xfrm>
                  <a:prstGeom prst="rect">
                    <a:avLst/>
                  </a:prstGeom>
                </p:spPr>
              </p:pic>
              <p:pic>
                <p:nvPicPr>
                  <p:cNvPr id="40" name="그림 39">
                    <a:extLst>
                      <a:ext uri="{FF2B5EF4-FFF2-40B4-BE49-F238E27FC236}">
                        <a16:creationId xmlns:a16="http://schemas.microsoft.com/office/drawing/2014/main" id="{EE4B51CB-740F-46E9-A335-C47145F87B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74672" y="7259529"/>
                    <a:ext cx="384129" cy="497678"/>
                  </a:xfrm>
                  <a:prstGeom prst="rect">
                    <a:avLst/>
                  </a:prstGeom>
                </p:spPr>
              </p:pic>
              <p:pic>
                <p:nvPicPr>
                  <p:cNvPr id="41" name="그림 40">
                    <a:extLst>
                      <a:ext uri="{FF2B5EF4-FFF2-40B4-BE49-F238E27FC236}">
                        <a16:creationId xmlns:a16="http://schemas.microsoft.com/office/drawing/2014/main" id="{4CC7B6AE-D64B-4BAB-BCB1-A5673A6E5D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90522" y="7348429"/>
                    <a:ext cx="384129" cy="4976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73" descr="예방정비">
                  <a:extLst>
                    <a:ext uri="{FF2B5EF4-FFF2-40B4-BE49-F238E27FC236}">
                      <a16:creationId xmlns:a16="http://schemas.microsoft.com/office/drawing/2014/main" id="{5CD5E50B-9C36-4B42-936B-6E3D7149E2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54722" y="5337348"/>
                  <a:ext cx="697870" cy="7807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D01827D-0A96-49C7-918A-480E808E9256}"/>
                </a:ext>
              </a:extLst>
            </p:cNvPr>
            <p:cNvGrpSpPr/>
            <p:nvPr/>
          </p:nvGrpSpPr>
          <p:grpSpPr>
            <a:xfrm>
              <a:off x="2981544" y="4828739"/>
              <a:ext cx="757049" cy="740705"/>
              <a:chOff x="7004839" y="5183393"/>
              <a:chExt cx="1310598" cy="13146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EDB454-DE90-4078-8410-0A5453B82D90}"/>
                  </a:ext>
                </a:extLst>
              </p:cNvPr>
              <p:cNvSpPr txBox="1"/>
              <p:nvPr/>
            </p:nvSpPr>
            <p:spPr>
              <a:xfrm>
                <a:off x="7133381" y="6146801"/>
                <a:ext cx="1182056" cy="35122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ko-KR"/>
                </a:defPPr>
                <a:lvl1pPr fontAlgn="auto" latinLnBrk="0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defRPr kumimoji="0" kern="0" spc="-100">
                    <a:solidFill>
                      <a:sysClr val="window" lastClr="FFFFFF"/>
                    </a:solidFill>
                    <a:latin typeface="+mn-ea"/>
                    <a:ea typeface="+mn-ea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1200" b="1" dirty="0">
                    <a:ln>
                      <a:solidFill>
                        <a:schemeClr val="accent1">
                          <a:lumMod val="40000"/>
                          <a:lumOff val="6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VMAX</a:t>
                </a:r>
                <a:endParaRPr lang="ko-KR" altLang="en-US" sz="120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A0B1E441-E912-4105-9A95-AF3CAB641AE1}"/>
                  </a:ext>
                </a:extLst>
              </p:cNvPr>
              <p:cNvGrpSpPr/>
              <p:nvPr/>
            </p:nvGrpSpPr>
            <p:grpSpPr>
              <a:xfrm>
                <a:off x="7004839" y="5183393"/>
                <a:ext cx="1086844" cy="1003469"/>
                <a:chOff x="4790522" y="7170629"/>
                <a:chExt cx="752429" cy="694708"/>
              </a:xfrm>
            </p:grpSpPr>
            <p:pic>
              <p:nvPicPr>
                <p:cNvPr id="31" name="그림 30">
                  <a:extLst>
                    <a:ext uri="{FF2B5EF4-FFF2-40B4-BE49-F238E27FC236}">
                      <a16:creationId xmlns:a16="http://schemas.microsoft.com/office/drawing/2014/main" id="{E9F5F0FC-7690-4011-8ED6-EE7282F4C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8822" y="7170629"/>
                  <a:ext cx="384129" cy="497678"/>
                </a:xfrm>
                <a:prstGeom prst="rect">
                  <a:avLst/>
                </a:prstGeom>
              </p:spPr>
            </p:pic>
            <p:pic>
              <p:nvPicPr>
                <p:cNvPr id="32" name="그림 31">
                  <a:extLst>
                    <a:ext uri="{FF2B5EF4-FFF2-40B4-BE49-F238E27FC236}">
                      <a16:creationId xmlns:a16="http://schemas.microsoft.com/office/drawing/2014/main" id="{6270959F-E385-46B5-8D25-FADADB42B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4672" y="7259529"/>
                  <a:ext cx="384129" cy="497678"/>
                </a:xfrm>
                <a:prstGeom prst="rect">
                  <a:avLst/>
                </a:prstGeom>
              </p:spPr>
            </p:pic>
            <p:pic>
              <p:nvPicPr>
                <p:cNvPr id="33" name="그림 32">
                  <a:extLst>
                    <a:ext uri="{FF2B5EF4-FFF2-40B4-BE49-F238E27FC236}">
                      <a16:creationId xmlns:a16="http://schemas.microsoft.com/office/drawing/2014/main" id="{97B1899F-98A4-45FE-AC3F-B7A9EDDE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0522" y="7348429"/>
                  <a:ext cx="384129" cy="497678"/>
                </a:xfrm>
                <a:prstGeom prst="rect">
                  <a:avLst/>
                </a:prstGeom>
              </p:spPr>
            </p:pic>
            <p:pic>
              <p:nvPicPr>
                <p:cNvPr id="34" name="그림 33">
                  <a:extLst>
                    <a:ext uri="{FF2B5EF4-FFF2-40B4-BE49-F238E27FC236}">
                      <a16:creationId xmlns:a16="http://schemas.microsoft.com/office/drawing/2014/main" id="{B2906F27-2D3C-43CB-9771-18310A97BA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5884" y="7367659"/>
                  <a:ext cx="384129" cy="49767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4" name="꺾인 연결선 101">
              <a:extLst>
                <a:ext uri="{FF2B5EF4-FFF2-40B4-BE49-F238E27FC236}">
                  <a16:creationId xmlns:a16="http://schemas.microsoft.com/office/drawing/2014/main" id="{FCE5D10D-1D94-4601-A03C-DBD99B47E622}"/>
                </a:ext>
              </a:extLst>
            </p:cNvPr>
            <p:cNvCxnSpPr>
              <a:stCxn id="74" idx="2"/>
              <a:endCxn id="71" idx="1"/>
            </p:cNvCxnSpPr>
            <p:nvPr/>
          </p:nvCxnSpPr>
          <p:spPr>
            <a:xfrm rot="16200000" flipH="1">
              <a:off x="3770104" y="2662356"/>
              <a:ext cx="505415" cy="1003577"/>
            </a:xfrm>
            <a:prstGeom prst="bentConnector3">
              <a:avLst>
                <a:gd name="adj1" fmla="val 96447"/>
              </a:avLst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6A3A1ADE-3C17-43BC-9F93-D6C25BFCB9C6}"/>
                </a:ext>
              </a:extLst>
            </p:cNvPr>
            <p:cNvCxnSpPr>
              <a:stCxn id="94" idx="2"/>
              <a:endCxn id="71" idx="0"/>
            </p:cNvCxnSpPr>
            <p:nvPr/>
          </p:nvCxnSpPr>
          <p:spPr>
            <a:xfrm>
              <a:off x="4889377" y="2911960"/>
              <a:ext cx="183" cy="35744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꺾인 연결선 105">
              <a:extLst>
                <a:ext uri="{FF2B5EF4-FFF2-40B4-BE49-F238E27FC236}">
                  <a16:creationId xmlns:a16="http://schemas.microsoft.com/office/drawing/2014/main" id="{F1E6070A-167E-40F3-92EE-302C7ECEC11C}"/>
                </a:ext>
              </a:extLst>
            </p:cNvPr>
            <p:cNvCxnSpPr>
              <a:stCxn id="83" idx="2"/>
              <a:endCxn id="71" idx="7"/>
            </p:cNvCxnSpPr>
            <p:nvPr/>
          </p:nvCxnSpPr>
          <p:spPr>
            <a:xfrm rot="5400000">
              <a:off x="5548942" y="2617536"/>
              <a:ext cx="504893" cy="1093739"/>
            </a:xfrm>
            <a:prstGeom prst="bentConnector3">
              <a:avLst>
                <a:gd name="adj1" fmla="val 96495"/>
              </a:avLst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꺾인 연결선 109">
              <a:extLst>
                <a:ext uri="{FF2B5EF4-FFF2-40B4-BE49-F238E27FC236}">
                  <a16:creationId xmlns:a16="http://schemas.microsoft.com/office/drawing/2014/main" id="{64C500FB-F225-42CD-8AEC-8CF3BB070226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 rot="5400000" flipH="1" flipV="1">
              <a:off x="2939582" y="3254317"/>
              <a:ext cx="915325" cy="1952369"/>
            </a:xfrm>
            <a:prstGeom prst="bentConnector2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꺾인 연결선 115">
              <a:extLst>
                <a:ext uri="{FF2B5EF4-FFF2-40B4-BE49-F238E27FC236}">
                  <a16:creationId xmlns:a16="http://schemas.microsoft.com/office/drawing/2014/main" id="{C36CF0F4-125F-4115-A747-E3C2DC4A3BD8}"/>
                </a:ext>
              </a:extLst>
            </p:cNvPr>
            <p:cNvCxnSpPr>
              <a:cxnSpLocks/>
              <a:endCxn id="71" idx="6"/>
            </p:cNvCxnSpPr>
            <p:nvPr/>
          </p:nvCxnSpPr>
          <p:spPr>
            <a:xfrm rot="16200000" flipV="1">
              <a:off x="6068739" y="3109788"/>
              <a:ext cx="915325" cy="2241425"/>
            </a:xfrm>
            <a:prstGeom prst="bentConnector2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CA8B00-A9BB-455E-8259-E132D4E9BE29}"/>
                </a:ext>
              </a:extLst>
            </p:cNvPr>
            <p:cNvSpPr txBox="1"/>
            <p:nvPr/>
          </p:nvSpPr>
          <p:spPr>
            <a:xfrm>
              <a:off x="2466280" y="3874031"/>
              <a:ext cx="123722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디스크</a:t>
              </a:r>
              <a:endParaRPr lang="en-US" altLang="ko-KR" sz="1050" b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  <a:p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용량</a:t>
              </a:r>
              <a:r>
                <a:rPr lang="en-US" altLang="ko-KR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/</a:t>
              </a:r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구성</a:t>
              </a:r>
              <a:r>
                <a:rPr lang="en-US" altLang="ko-KR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/</a:t>
              </a:r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장애</a:t>
              </a:r>
              <a:endParaRPr lang="en-US" altLang="ko-KR" sz="1050" b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  <a:p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정보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044433-A529-4E88-903B-A4C96B5D57CC}"/>
                </a:ext>
              </a:extLst>
            </p:cNvPr>
            <p:cNvSpPr txBox="1"/>
            <p:nvPr/>
          </p:nvSpPr>
          <p:spPr>
            <a:xfrm>
              <a:off x="4998126" y="4279684"/>
              <a:ext cx="99578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SAN Switch</a:t>
              </a:r>
            </a:p>
            <a:p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구성</a:t>
              </a:r>
              <a:r>
                <a:rPr lang="en-US" altLang="ko-KR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/</a:t>
              </a:r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장애 정보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8D428C-04E3-4974-85F7-EB09DB38E3E3}"/>
                </a:ext>
              </a:extLst>
            </p:cNvPr>
            <p:cNvSpPr txBox="1"/>
            <p:nvPr/>
          </p:nvSpPr>
          <p:spPr>
            <a:xfrm>
              <a:off x="7630019" y="3878607"/>
              <a:ext cx="89093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서버 용량</a:t>
              </a:r>
              <a:r>
                <a:rPr lang="en-US" altLang="ko-KR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/</a:t>
              </a:r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구성</a:t>
              </a:r>
              <a:endParaRPr lang="en-US" altLang="ko-KR" sz="1050" b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  <a:p>
              <a:r>
                <a:rPr lang="ko-KR" altLang="en-US" sz="1050" b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latin typeface="+mn-ea"/>
                </a:rPr>
                <a:t>정보</a:t>
              </a: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7AB3DF99-8197-40C8-B86C-468A164D35AE}"/>
                </a:ext>
              </a:extLst>
            </p:cNvPr>
            <p:cNvCxnSpPr>
              <a:cxnSpLocks/>
              <a:endCxn id="71" idx="4"/>
            </p:cNvCxnSpPr>
            <p:nvPr/>
          </p:nvCxnSpPr>
          <p:spPr>
            <a:xfrm flipH="1" flipV="1">
              <a:off x="4889560" y="4276276"/>
              <a:ext cx="9286" cy="411887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EBC733-6E89-4737-A29D-1D91B75B64B8}"/>
                </a:ext>
              </a:extLst>
            </p:cNvPr>
            <p:cNvSpPr txBox="1"/>
            <p:nvPr/>
          </p:nvSpPr>
          <p:spPr>
            <a:xfrm>
              <a:off x="2453299" y="4399505"/>
              <a:ext cx="12458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Storage REST API</a:t>
              </a:r>
              <a:endParaRPr lang="ko-KR" altLang="en-US" sz="1050" b="1" i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177D4B-50C0-4EFF-9BC1-590C55498AAD}"/>
                </a:ext>
              </a:extLst>
            </p:cNvPr>
            <p:cNvSpPr txBox="1"/>
            <p:nvPr/>
          </p:nvSpPr>
          <p:spPr>
            <a:xfrm>
              <a:off x="4337358" y="4421216"/>
              <a:ext cx="5549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SNMP</a:t>
              </a:r>
              <a:endParaRPr lang="ko-KR" altLang="en-US" sz="1050" b="1" i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12BD38-5B28-401B-9E7D-839A7DC2129D}"/>
                </a:ext>
              </a:extLst>
            </p:cNvPr>
            <p:cNvSpPr txBox="1"/>
            <p:nvPr/>
          </p:nvSpPr>
          <p:spPr>
            <a:xfrm>
              <a:off x="6323423" y="4361314"/>
              <a:ext cx="124585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Via </a:t>
              </a:r>
            </a:p>
            <a:p>
              <a:r>
                <a:rPr lang="en-US" altLang="ko-KR" sz="1050" b="1" i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Storage REST API</a:t>
              </a:r>
              <a:endParaRPr lang="ko-KR" altLang="en-US" sz="1050" b="1" i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3207100-8ACA-4403-8BBB-F28C25BCE6DD}"/>
                </a:ext>
              </a:extLst>
            </p:cNvPr>
            <p:cNvSpPr/>
            <p:nvPr/>
          </p:nvSpPr>
          <p:spPr>
            <a:xfrm>
              <a:off x="2060174" y="4714834"/>
              <a:ext cx="1760796" cy="9726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F765EE3-AE48-4AEA-906E-481900DBEEB2}"/>
                </a:ext>
              </a:extLst>
            </p:cNvPr>
            <p:cNvSpPr/>
            <p:nvPr/>
          </p:nvSpPr>
          <p:spPr>
            <a:xfrm>
              <a:off x="1582153" y="3424438"/>
              <a:ext cx="2797342" cy="1532573"/>
            </a:xfrm>
            <a:custGeom>
              <a:avLst/>
              <a:gdLst>
                <a:gd name="connsiteX0" fmla="*/ 0 w 2797342"/>
                <a:gd name="connsiteY0" fmla="*/ 1532573 h 1532573"/>
                <a:gd name="connsiteX1" fmla="*/ 932447 w 2797342"/>
                <a:gd name="connsiteY1" fmla="*/ 82767 h 1532573"/>
                <a:gd name="connsiteX2" fmla="*/ 2797342 w 2797342"/>
                <a:gd name="connsiteY2" fmla="*/ 185036 h 153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342" h="1532573">
                  <a:moveTo>
                    <a:pt x="0" y="1532573"/>
                  </a:moveTo>
                  <a:cubicBezTo>
                    <a:pt x="233111" y="919964"/>
                    <a:pt x="466223" y="307356"/>
                    <a:pt x="932447" y="82767"/>
                  </a:cubicBezTo>
                  <a:cubicBezTo>
                    <a:pt x="1398671" y="-141823"/>
                    <a:pt x="2488532" y="158968"/>
                    <a:pt x="2797342" y="185036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n>
                  <a:solidFill>
                    <a:schemeClr val="accent1">
                      <a:lumMod val="40000"/>
                      <a:lumOff val="6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E46F4D-4446-41C3-AA53-08498F896292}"/>
                </a:ext>
              </a:extLst>
            </p:cNvPr>
            <p:cNvSpPr txBox="1"/>
            <p:nvPr/>
          </p:nvSpPr>
          <p:spPr>
            <a:xfrm>
              <a:off x="1622064" y="3831561"/>
              <a:ext cx="3818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n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CLI</a:t>
              </a:r>
            </a:p>
          </p:txBody>
        </p:sp>
      </p:grpSp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2883162" cy="490904"/>
          </a:xfrm>
        </p:spPr>
        <p:txBody>
          <a:bodyPr/>
          <a:lstStyle/>
          <a:p>
            <a:r>
              <a:rPr lang="en-US" altLang="ko-KR" dirty="0"/>
              <a:t>5. eSRM </a:t>
            </a:r>
            <a:r>
              <a:rPr lang="ko-KR" altLang="en-US" dirty="0"/>
              <a:t>구성 환경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AE6BC1BD-B6D8-4BA4-80E2-A6702F9A8EB4}"/>
              </a:ext>
            </a:extLst>
          </p:cNvPr>
          <p:cNvSpPr/>
          <p:nvPr/>
        </p:nvSpPr>
        <p:spPr>
          <a:xfrm>
            <a:off x="1095374" y="904442"/>
            <a:ext cx="8585521" cy="851753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 내 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부서에서 사용하는 스토리지에 대한 데이터를 통합하여 모니터링할 수 있도록 구성하여 관리자와 사용자에게 스토리지 인프라 관련 장애관리 및 추가 장비도입에 대한 정확한 정보와 관리 편의성을 제공하며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수집된 데이터를 관리자가 업무에 즉시 사용 가능한 형태로 쉽고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빠르고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정확한 웹 기반의 통합관리 기능을 제공합니다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33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2883162" cy="490904"/>
          </a:xfrm>
        </p:spPr>
        <p:txBody>
          <a:bodyPr/>
          <a:lstStyle/>
          <a:p>
            <a:r>
              <a:rPr lang="en-US" altLang="ko-KR" dirty="0"/>
              <a:t>6. eSRM </a:t>
            </a:r>
            <a:r>
              <a:rPr lang="ko-KR" altLang="en-US" dirty="0"/>
              <a:t>주요 기능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4D696200-770A-4B94-A8AF-B050F8627CF3}"/>
              </a:ext>
            </a:extLst>
          </p:cNvPr>
          <p:cNvSpPr/>
          <p:nvPr/>
        </p:nvSpPr>
        <p:spPr>
          <a:xfrm>
            <a:off x="1095374" y="893390"/>
            <a:ext cx="8342889" cy="689401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</a:t>
            </a:r>
            <a:r>
              <a:rPr lang="ko-KR" altLang="en-US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스토리지 인프라 운영 전반에 대한 구성</a:t>
            </a:r>
            <a:r>
              <a:rPr lang="en-US" altLang="ko-KR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용량</a:t>
            </a:r>
            <a:r>
              <a:rPr lang="en-US" altLang="ko-KR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장애</a:t>
            </a:r>
            <a:r>
              <a:rPr lang="en-US" altLang="ko-KR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성능 정보의 통합 관리체계를 구현하여</a:t>
            </a:r>
            <a:endParaRPr lang="en-US" altLang="ko-KR" sz="1400" b="1" kern="0" dirty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ko-KR" altLang="en-US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관리자가 업무에 직관적으로 사용 가능한 형태의 정보를 제공합니다</a:t>
            </a:r>
            <a:r>
              <a:rPr lang="en-US" altLang="ko-KR" sz="14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F319395-C58A-49BD-902A-4AE8D2A88667}"/>
              </a:ext>
            </a:extLst>
          </p:cNvPr>
          <p:cNvGrpSpPr/>
          <p:nvPr/>
        </p:nvGrpSpPr>
        <p:grpSpPr>
          <a:xfrm>
            <a:off x="587229" y="1782739"/>
            <a:ext cx="8712922" cy="4355788"/>
            <a:chOff x="587229" y="1782739"/>
            <a:chExt cx="8712922" cy="4355788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06D0FA6-3D6E-4FF7-A8D1-9B830CEA95F7}"/>
                </a:ext>
              </a:extLst>
            </p:cNvPr>
            <p:cNvSpPr/>
            <p:nvPr/>
          </p:nvSpPr>
          <p:spPr>
            <a:xfrm>
              <a:off x="587229" y="3563398"/>
              <a:ext cx="8712922" cy="25751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48" name="사다리꼴 47">
              <a:extLst>
                <a:ext uri="{FF2B5EF4-FFF2-40B4-BE49-F238E27FC236}">
                  <a16:creationId xmlns:a16="http://schemas.microsoft.com/office/drawing/2014/main" id="{ACB385CE-141A-47EF-A104-A94234668688}"/>
                </a:ext>
              </a:extLst>
            </p:cNvPr>
            <p:cNvSpPr/>
            <p:nvPr/>
          </p:nvSpPr>
          <p:spPr>
            <a:xfrm>
              <a:off x="587229" y="3169056"/>
              <a:ext cx="8712922" cy="388406"/>
            </a:xfrm>
            <a:prstGeom prst="trapezoid">
              <a:avLst>
                <a:gd name="adj" fmla="val 55189"/>
              </a:avLst>
            </a:prstGeom>
            <a:solidFill>
              <a:srgbClr val="DAE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6CA46F0-F99A-4DC0-9DD9-31C773A72554}"/>
                </a:ext>
              </a:extLst>
            </p:cNvPr>
            <p:cNvSpPr/>
            <p:nvPr/>
          </p:nvSpPr>
          <p:spPr>
            <a:xfrm>
              <a:off x="1174820" y="2949543"/>
              <a:ext cx="7503086" cy="46517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 </a:t>
              </a:r>
              <a:r>
                <a:rPr lang="ko-KR" altLang="en-US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스토리지 제품군 통합 관리 </a:t>
              </a:r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| </a:t>
              </a:r>
              <a:r>
                <a:rPr lang="ko-KR" altLang="en-US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스토리지 인프라 통합</a:t>
              </a:r>
            </a:p>
          </p:txBody>
        </p:sp>
        <p:sp>
          <p:nvSpPr>
            <p:cNvPr id="50" name="사다리꼴 49">
              <a:extLst>
                <a:ext uri="{FF2B5EF4-FFF2-40B4-BE49-F238E27FC236}">
                  <a16:creationId xmlns:a16="http://schemas.microsoft.com/office/drawing/2014/main" id="{59107BD0-13A6-40EA-853A-254A40CF2F11}"/>
                </a:ext>
              </a:extLst>
            </p:cNvPr>
            <p:cNvSpPr/>
            <p:nvPr/>
          </p:nvSpPr>
          <p:spPr>
            <a:xfrm>
              <a:off x="1183860" y="2567280"/>
              <a:ext cx="7485007" cy="388406"/>
            </a:xfrm>
            <a:prstGeom prst="trapezoid">
              <a:avLst>
                <a:gd name="adj" fmla="val 55189"/>
              </a:avLst>
            </a:prstGeom>
            <a:solidFill>
              <a:srgbClr val="DAE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041C8062-EA45-46EC-BF1A-6CE209D1D43E}"/>
                </a:ext>
              </a:extLst>
            </p:cNvPr>
            <p:cNvSpPr/>
            <p:nvPr/>
          </p:nvSpPr>
          <p:spPr>
            <a:xfrm>
              <a:off x="1982200" y="2328925"/>
              <a:ext cx="2944163" cy="4651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 </a:t>
              </a:r>
              <a:r>
                <a:rPr lang="ko-KR" altLang="en-US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모니터링 </a:t>
              </a:r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| </a:t>
              </a:r>
              <a:r>
                <a:rPr lang="ko-KR" altLang="en-US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대시보드</a:t>
              </a:r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, </a:t>
              </a:r>
              <a:r>
                <a:rPr lang="ko-KR" altLang="en-US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통보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8C2CD1E-D6BA-45A2-A70F-4776CB5038F5}"/>
                </a:ext>
              </a:extLst>
            </p:cNvPr>
            <p:cNvSpPr/>
            <p:nvPr/>
          </p:nvSpPr>
          <p:spPr>
            <a:xfrm>
              <a:off x="4926363" y="2328925"/>
              <a:ext cx="2944163" cy="46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 </a:t>
              </a:r>
              <a:r>
                <a:rPr lang="ko-KR" altLang="en-US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분석 </a:t>
              </a:r>
              <a:r>
                <a:rPr lang="en-US" altLang="ko-KR" sz="16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rPr>
                <a:t>| REPORT</a:t>
              </a:r>
              <a:endParaRPr lang="ko-KR" altLang="en-US" sz="1600" b="1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sp>
          <p:nvSpPr>
            <p:cNvPr id="53" name="사다리꼴 52">
              <a:extLst>
                <a:ext uri="{FF2B5EF4-FFF2-40B4-BE49-F238E27FC236}">
                  <a16:creationId xmlns:a16="http://schemas.microsoft.com/office/drawing/2014/main" id="{26DBA1D2-3C0A-49F6-9187-2A2118311272}"/>
                </a:ext>
              </a:extLst>
            </p:cNvPr>
            <p:cNvSpPr/>
            <p:nvPr/>
          </p:nvSpPr>
          <p:spPr>
            <a:xfrm>
              <a:off x="1982200" y="1935045"/>
              <a:ext cx="5888327" cy="388406"/>
            </a:xfrm>
            <a:prstGeom prst="trapezoid">
              <a:avLst>
                <a:gd name="adj" fmla="val 55189"/>
              </a:avLst>
            </a:prstGeom>
            <a:solidFill>
              <a:srgbClr val="DAE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569C3A0E-5749-47D4-8D8D-63D55C7EA104}"/>
                </a:ext>
              </a:extLst>
            </p:cNvPr>
            <p:cNvGrpSpPr/>
            <p:nvPr/>
          </p:nvGrpSpPr>
          <p:grpSpPr>
            <a:xfrm>
              <a:off x="785969" y="4009304"/>
              <a:ext cx="1905305" cy="743960"/>
              <a:chOff x="1316669" y="3484026"/>
              <a:chExt cx="1652530" cy="803572"/>
            </a:xfrm>
          </p:grpSpPr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5AC28C2D-25BA-40A2-A61D-603EF6A59D91}"/>
                  </a:ext>
                </a:extLst>
              </p:cNvPr>
              <p:cNvSpPr/>
              <p:nvPr/>
            </p:nvSpPr>
            <p:spPr>
              <a:xfrm>
                <a:off x="1351699" y="3484026"/>
                <a:ext cx="1584000" cy="754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104" name="Picture 2">
                <a:extLst>
                  <a:ext uri="{FF2B5EF4-FFF2-40B4-BE49-F238E27FC236}">
                    <a16:creationId xmlns:a16="http://schemas.microsoft.com/office/drawing/2014/main" id="{9E06B494-DA3D-4821-A9F1-C2767AE7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8C4BEC7-28F9-4CDD-9E4B-18017696DBAB}"/>
                  </a:ext>
                </a:extLst>
              </p:cNvPr>
              <p:cNvSpPr txBox="1"/>
              <p:nvPr/>
            </p:nvSpPr>
            <p:spPr>
              <a:xfrm>
                <a:off x="1415547" y="3495236"/>
                <a:ext cx="916509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스토리지 정보 관리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6EE7866-9BC1-4299-A50A-AA8594673E10}"/>
                  </a:ext>
                </a:extLst>
              </p:cNvPr>
              <p:cNvSpPr txBox="1"/>
              <p:nvPr/>
            </p:nvSpPr>
            <p:spPr>
              <a:xfrm>
                <a:off x="1351699" y="3739076"/>
                <a:ext cx="1584000" cy="54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스토리지 자산정보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구성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용량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할당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운영 현황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스토리지 인프라 형상 관리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토폴로지 뷰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)</a:t>
                </a:r>
                <a:endParaRPr lang="ko-KR" altLang="en-US" sz="9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2635D237-635F-4991-829E-E07800DB601E}"/>
                </a:ext>
              </a:extLst>
            </p:cNvPr>
            <p:cNvGrpSpPr/>
            <p:nvPr/>
          </p:nvGrpSpPr>
          <p:grpSpPr>
            <a:xfrm>
              <a:off x="785969" y="4764162"/>
              <a:ext cx="1905305" cy="799906"/>
              <a:chOff x="1316669" y="3484026"/>
              <a:chExt cx="1652530" cy="864000"/>
            </a:xfrm>
          </p:grpSpPr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4D459EBC-AD72-43BE-AC88-319CC97E1AE4}"/>
                  </a:ext>
                </a:extLst>
              </p:cNvPr>
              <p:cNvSpPr/>
              <p:nvPr/>
            </p:nvSpPr>
            <p:spPr>
              <a:xfrm>
                <a:off x="1351699" y="3484026"/>
                <a:ext cx="1584000" cy="86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100" name="Picture 2">
                <a:extLst>
                  <a:ext uri="{FF2B5EF4-FFF2-40B4-BE49-F238E27FC236}">
                    <a16:creationId xmlns:a16="http://schemas.microsoft.com/office/drawing/2014/main" id="{F6AF55F8-3B1C-4A72-B114-FCEB96274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5072F62-0069-4A15-B5C2-833D34437D2E}"/>
                  </a:ext>
                </a:extLst>
              </p:cNvPr>
              <p:cNvSpPr txBox="1"/>
              <p:nvPr/>
            </p:nvSpPr>
            <p:spPr>
              <a:xfrm>
                <a:off x="1415547" y="3495236"/>
                <a:ext cx="1005490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스토리지 제품에 특화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46FD51-1D10-4240-AA4D-4E5ED00DAD26}"/>
                  </a:ext>
                </a:extLst>
              </p:cNvPr>
              <p:cNvSpPr txBox="1"/>
              <p:nvPr/>
            </p:nvSpPr>
            <p:spPr>
              <a:xfrm>
                <a:off x="1351699" y="3739076"/>
                <a:ext cx="1584000" cy="39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현재 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VNX, VMAX, Unity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모델 구현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향후 이기종 확장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)</a:t>
                </a:r>
                <a:endParaRPr lang="ko-KR" altLang="en-US" sz="9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8FB4C9F-0638-4A4E-846A-0D3FB67AA2E6}"/>
                </a:ext>
              </a:extLst>
            </p:cNvPr>
            <p:cNvSpPr txBox="1"/>
            <p:nvPr/>
          </p:nvSpPr>
          <p:spPr>
            <a:xfrm>
              <a:off x="826357" y="3670977"/>
              <a:ext cx="1826292" cy="282262"/>
            </a:xfrm>
            <a:prstGeom prst="roundRect">
              <a:avLst>
                <a:gd name="adj" fmla="val 43251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fontAlgn="auto" latinLnBrk="0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 kumimoji="0" kern="0" spc="-100">
                  <a:solidFill>
                    <a:sysClr val="window" lastClr="FFFFFF"/>
                  </a:solidFill>
                  <a:latin typeface="+mn-ea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ko-KR" altLang="en-US" sz="1200" b="1" spc="3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구성관리</a:t>
              </a:r>
            </a:p>
          </p:txBody>
        </p: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066BA329-6089-410D-9276-86F6A177C5BD}"/>
                </a:ext>
              </a:extLst>
            </p:cNvPr>
            <p:cNvGrpSpPr/>
            <p:nvPr/>
          </p:nvGrpSpPr>
          <p:grpSpPr>
            <a:xfrm>
              <a:off x="2897737" y="4009310"/>
              <a:ext cx="1905305" cy="605462"/>
              <a:chOff x="1316669" y="3484027"/>
              <a:chExt cx="1652530" cy="653975"/>
            </a:xfrm>
          </p:grpSpPr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5E51445D-8FB0-47FF-8601-FC69636DF6E5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93" name="Picture 2">
                <a:extLst>
                  <a:ext uri="{FF2B5EF4-FFF2-40B4-BE49-F238E27FC236}">
                    <a16:creationId xmlns:a16="http://schemas.microsoft.com/office/drawing/2014/main" id="{A22AD0ED-E198-43B0-91A0-D1D1513DB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44DA6B9-3275-4AFF-860E-F6A82B0E3526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916509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스토리지 용량 관리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D8AD2E1-0A4F-4709-A24D-42BA14657D8F}"/>
                  </a:ext>
                </a:extLst>
              </p:cNvPr>
              <p:cNvSpPr txBox="1"/>
              <p:nvPr/>
            </p:nvSpPr>
            <p:spPr>
              <a:xfrm>
                <a:off x="1351699" y="3739077"/>
                <a:ext cx="1584000" cy="39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할당된 볼륨 중 서버에서 사용 하지않는 볼륨에 대한 체크 기능</a:t>
                </a: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4D7A4385-CBA0-418C-877F-50CF952FE530}"/>
                </a:ext>
              </a:extLst>
            </p:cNvPr>
            <p:cNvGrpSpPr/>
            <p:nvPr/>
          </p:nvGrpSpPr>
          <p:grpSpPr>
            <a:xfrm>
              <a:off x="2897737" y="4665399"/>
              <a:ext cx="1905305" cy="605462"/>
              <a:chOff x="1316669" y="3484027"/>
              <a:chExt cx="1652530" cy="653975"/>
            </a:xfrm>
          </p:grpSpPr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17354074-C183-459B-8FEF-08080996426B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F9493A71-78A9-4B95-A487-498CF754C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700F4D6-D5FD-4DBE-AC7C-3CEB604069ED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713519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Account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관리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1696459-3A81-4E4D-90EC-4ADD908995D7}"/>
                  </a:ext>
                </a:extLst>
              </p:cNvPr>
              <p:cNvSpPr txBox="1"/>
              <p:nvPr/>
            </p:nvSpPr>
            <p:spPr>
              <a:xfrm>
                <a:off x="1351699" y="3739077"/>
                <a:ext cx="1584000" cy="39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업무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서버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)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별로 할당되어 사용 되는 용량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사용현황 등을 분석</a:t>
                </a:r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BCBD6FF1-241D-43FF-905D-27812CE72606}"/>
                </a:ext>
              </a:extLst>
            </p:cNvPr>
            <p:cNvGrpSpPr/>
            <p:nvPr/>
          </p:nvGrpSpPr>
          <p:grpSpPr>
            <a:xfrm>
              <a:off x="2897737" y="5321487"/>
              <a:ext cx="1905305" cy="743958"/>
              <a:chOff x="1316669" y="3484027"/>
              <a:chExt cx="1652530" cy="803569"/>
            </a:xfrm>
          </p:grpSpPr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BC0F70B7-3D02-4638-B727-85E209767E8B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79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id="{5DB6D1EF-6937-4524-AC3F-EA41EF32F8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6C66218-1B3F-489D-91E1-81C5A2465B1B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1227943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업무별 용량 및 사용량 관리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AEA40B-2605-493A-860F-52B1721F3CFC}"/>
                  </a:ext>
                </a:extLst>
              </p:cNvPr>
              <p:cNvSpPr txBox="1"/>
              <p:nvPr/>
            </p:nvSpPr>
            <p:spPr>
              <a:xfrm>
                <a:off x="1351699" y="3739074"/>
                <a:ext cx="1584000" cy="54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각 업무별 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DB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에 할당한 할당량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사용량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(Raw Device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포함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),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미사용량 등에 대한 관리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F0FAC28-0F18-4A18-9257-C679DFC55E42}"/>
                </a:ext>
              </a:extLst>
            </p:cNvPr>
            <p:cNvSpPr txBox="1"/>
            <p:nvPr/>
          </p:nvSpPr>
          <p:spPr>
            <a:xfrm>
              <a:off x="2938125" y="3670977"/>
              <a:ext cx="1826292" cy="282262"/>
            </a:xfrm>
            <a:prstGeom prst="roundRect">
              <a:avLst>
                <a:gd name="adj" fmla="val 43251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fontAlgn="auto" latinLnBrk="0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 kumimoji="0" kern="0" spc="-100">
                  <a:solidFill>
                    <a:sysClr val="window" lastClr="FFFFFF"/>
                  </a:solidFill>
                  <a:latin typeface="+mn-ea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ko-KR" altLang="en-US" sz="1200" b="1" spc="3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용량관리</a:t>
              </a: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2292A840-68AD-43E5-AFA4-205938228C8B}"/>
                </a:ext>
              </a:extLst>
            </p:cNvPr>
            <p:cNvGrpSpPr/>
            <p:nvPr/>
          </p:nvGrpSpPr>
          <p:grpSpPr>
            <a:xfrm>
              <a:off x="5009506" y="4009310"/>
              <a:ext cx="1905305" cy="605462"/>
              <a:chOff x="1316669" y="3484027"/>
              <a:chExt cx="1652530" cy="653975"/>
            </a:xfrm>
          </p:grpSpPr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7A07C86F-177C-48A1-BEE9-572BFC712D41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77" name="Picture 2">
                <a:extLst>
                  <a:ext uri="{FF2B5EF4-FFF2-40B4-BE49-F238E27FC236}">
                    <a16:creationId xmlns:a16="http://schemas.microsoft.com/office/drawing/2014/main" id="{98DFDE8B-50BB-44E8-AC6C-6D46A966BF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EC9B03-FAD7-4A69-9DA0-5AAD82B8B9AA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716300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스토리지 장애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CB1F4D4-EB25-43C8-BBEC-1EEDF3E5C8FC}"/>
                  </a:ext>
                </a:extLst>
              </p:cNvPr>
              <p:cNvSpPr txBox="1"/>
              <p:nvPr/>
            </p:nvSpPr>
            <p:spPr>
              <a:xfrm>
                <a:off x="1351699" y="3739077"/>
                <a:ext cx="1584000" cy="39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장애 발생 시 즉시 장애인지 및 장애 통보</a:t>
                </a:r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07D756F6-B5CA-4F55-902A-F775683DEB53}"/>
                </a:ext>
              </a:extLst>
            </p:cNvPr>
            <p:cNvGrpSpPr/>
            <p:nvPr/>
          </p:nvGrpSpPr>
          <p:grpSpPr>
            <a:xfrm>
              <a:off x="5009506" y="4666733"/>
              <a:ext cx="1905305" cy="605462"/>
              <a:chOff x="1316669" y="3484027"/>
              <a:chExt cx="1652530" cy="653975"/>
            </a:xfrm>
          </p:grpSpPr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4824E2BF-A601-4600-9248-07CF239EC220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73" name="Picture 2">
                <a:extLst>
                  <a:ext uri="{FF2B5EF4-FFF2-40B4-BE49-F238E27FC236}">
                    <a16:creationId xmlns:a16="http://schemas.microsoft.com/office/drawing/2014/main" id="{02126CE0-1B6E-429C-9744-C1BD37A594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0A64585-B136-4B64-B269-416BEAF39F8B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738545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장애 이력 관리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8672CF-2D42-458A-8D92-3C9115566473}"/>
                  </a:ext>
                </a:extLst>
              </p:cNvPr>
              <p:cNvSpPr txBox="1"/>
              <p:nvPr/>
            </p:nvSpPr>
            <p:spPr>
              <a:xfrm>
                <a:off x="1351699" y="3739077"/>
                <a:ext cx="1584000" cy="39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스토리지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서버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, SAN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스위치 장애에 대한 이력 관리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D45D25-2D0F-4A53-968B-7E151486B285}"/>
                </a:ext>
              </a:extLst>
            </p:cNvPr>
            <p:cNvSpPr txBox="1"/>
            <p:nvPr/>
          </p:nvSpPr>
          <p:spPr>
            <a:xfrm>
              <a:off x="5049894" y="3670977"/>
              <a:ext cx="1826292" cy="282262"/>
            </a:xfrm>
            <a:prstGeom prst="roundRect">
              <a:avLst>
                <a:gd name="adj" fmla="val 43251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fontAlgn="auto" latinLnBrk="0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 kumimoji="0" kern="0" spc="-100">
                  <a:solidFill>
                    <a:sysClr val="window" lastClr="FFFFFF"/>
                  </a:solidFill>
                  <a:latin typeface="+mn-ea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ko-KR" altLang="en-US" sz="1200" b="1" spc="3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장애관리</a:t>
              </a: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43874031-AEC9-42AB-8467-407B61045F75}"/>
                </a:ext>
              </a:extLst>
            </p:cNvPr>
            <p:cNvGrpSpPr/>
            <p:nvPr/>
          </p:nvGrpSpPr>
          <p:grpSpPr>
            <a:xfrm>
              <a:off x="7121275" y="4009310"/>
              <a:ext cx="1905306" cy="605462"/>
              <a:chOff x="1316669" y="3484027"/>
              <a:chExt cx="1652530" cy="653975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A84385E7-87F7-47F8-81E6-CE7F0CA3C1C7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A6CAA94E-0ADF-4198-AAFE-92F15CD65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9E3DF7-0BB1-4AE1-AD55-03C5F7C2A5EB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916508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스토리지 성능 관리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D484C57-9FE2-401E-B644-F47092D07E7B}"/>
                  </a:ext>
                </a:extLst>
              </p:cNvPr>
              <p:cNvSpPr txBox="1"/>
              <p:nvPr/>
            </p:nvSpPr>
            <p:spPr>
              <a:xfrm>
                <a:off x="1351699" y="3739077"/>
                <a:ext cx="1584000" cy="39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CPU, Cache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등 성능 정보 실시간 모니터링</a:t>
                </a:r>
              </a:p>
            </p:txBody>
          </p: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561B94D-488A-49EE-AB27-D7B238F2EC78}"/>
                </a:ext>
              </a:extLst>
            </p:cNvPr>
            <p:cNvGrpSpPr/>
            <p:nvPr/>
          </p:nvGrpSpPr>
          <p:grpSpPr>
            <a:xfrm>
              <a:off x="7121275" y="4665397"/>
              <a:ext cx="1905306" cy="743961"/>
              <a:chOff x="1316669" y="3484027"/>
              <a:chExt cx="1652530" cy="80357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6855DBD4-19BF-41C2-8987-D16B1BA5E1B5}"/>
                  </a:ext>
                </a:extLst>
              </p:cNvPr>
              <p:cNvSpPr/>
              <p:nvPr/>
            </p:nvSpPr>
            <p:spPr>
              <a:xfrm>
                <a:off x="1351699" y="3484027"/>
                <a:ext cx="1584000" cy="75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latin typeface="+mn-ea"/>
                </a:endParaRPr>
              </a:p>
            </p:txBody>
          </p:sp>
          <p:pic>
            <p:nvPicPr>
              <p:cNvPr id="62" name="Picture 2">
                <a:extLst>
                  <a:ext uri="{FF2B5EF4-FFF2-40B4-BE49-F238E27FC236}">
                    <a16:creationId xmlns:a16="http://schemas.microsoft.com/office/drawing/2014/main" id="{A802692A-7A77-4D7A-AA16-C1994BB46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2103371" y="2914306"/>
                <a:ext cx="79125" cy="165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CA009D-E405-473E-A78A-0A88A02576DE}"/>
                  </a:ext>
                </a:extLst>
              </p:cNvPr>
              <p:cNvSpPr txBox="1"/>
              <p:nvPr/>
            </p:nvSpPr>
            <p:spPr>
              <a:xfrm>
                <a:off x="1415547" y="3495235"/>
                <a:ext cx="827526" cy="249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+mn-ea"/>
                  </a:rPr>
                  <a:t>성능 및 추이분석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9078E0-2BCA-452D-A3A5-62DC68101B53}"/>
                  </a:ext>
                </a:extLst>
              </p:cNvPr>
              <p:cNvSpPr txBox="1"/>
              <p:nvPr/>
            </p:nvSpPr>
            <p:spPr>
              <a:xfrm>
                <a:off x="1351699" y="3739077"/>
                <a:ext cx="1584000" cy="54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성능 정보에 대한 </a:t>
                </a:r>
                <a:r>
                  <a:rPr lang="en-US" altLang="ko-KR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Trend </a:t>
                </a:r>
                <a:r>
                  <a:rPr lang="ko-KR" altLang="en-US" sz="9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분석을 통해 증설이나 업그레이드 등 투자 계획 수립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FB5D3E-A2DA-47F4-9F84-EA56CF262AE9}"/>
                </a:ext>
              </a:extLst>
            </p:cNvPr>
            <p:cNvSpPr txBox="1"/>
            <p:nvPr/>
          </p:nvSpPr>
          <p:spPr>
            <a:xfrm>
              <a:off x="7146078" y="3670977"/>
              <a:ext cx="1826292" cy="282262"/>
            </a:xfrm>
            <a:prstGeom prst="roundRect">
              <a:avLst>
                <a:gd name="adj" fmla="val 43251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ko-KR"/>
              </a:defPPr>
              <a:lvl1pPr fontAlgn="auto" latinLnBrk="0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defRPr kumimoji="0" kern="0" spc="-100">
                  <a:solidFill>
                    <a:sysClr val="window" lastClr="FFFFFF"/>
                  </a:solidFill>
                  <a:latin typeface="+mn-ea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ko-KR" altLang="en-US" sz="1200" b="1" spc="300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성능관리</a:t>
              </a:r>
            </a:p>
          </p:txBody>
        </p: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8F98EBCE-08CA-4B52-831D-E0231F07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369" y="1782739"/>
              <a:ext cx="1430642" cy="388406"/>
            </a:xfrm>
            <a:prstGeom prst="rect">
              <a:avLst/>
            </a:prstGeom>
          </p:spPr>
        </p:pic>
      </p:grpSp>
      <p:pic>
        <p:nvPicPr>
          <p:cNvPr id="109" name="그림 108">
            <a:extLst>
              <a:ext uri="{FF2B5EF4-FFF2-40B4-BE49-F238E27FC236}">
                <a16:creationId xmlns:a16="http://schemas.microsoft.com/office/drawing/2014/main" id="{BEDE5870-00DB-4FEB-91CE-6A4057743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28" y="1051023"/>
            <a:ext cx="6081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7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2482411" cy="490904"/>
          </a:xfrm>
        </p:spPr>
        <p:txBody>
          <a:bodyPr/>
          <a:lstStyle/>
          <a:p>
            <a:r>
              <a:rPr lang="en-US" altLang="ko-KR" dirty="0"/>
              <a:t>7. eSRM </a:t>
            </a:r>
            <a:r>
              <a:rPr lang="ko-KR" altLang="en-US" dirty="0"/>
              <a:t>특장점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FEC5A2D-EA17-43F5-9D24-0F199C0ECC9C}"/>
              </a:ext>
            </a:extLst>
          </p:cNvPr>
          <p:cNvGrpSpPr/>
          <p:nvPr/>
        </p:nvGrpSpPr>
        <p:grpSpPr>
          <a:xfrm>
            <a:off x="674148" y="1839889"/>
            <a:ext cx="8557703" cy="4496381"/>
            <a:chOff x="673100" y="1771069"/>
            <a:chExt cx="8557703" cy="4496381"/>
          </a:xfrm>
        </p:grpSpPr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C9FFF5C6-B495-40CB-A72A-912A048A1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4827" y="2246433"/>
              <a:ext cx="3099637" cy="1816974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6D50E2F4-7C3F-4CC3-A328-070FFDB4F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57"/>
            <a:stretch/>
          </p:blipFill>
          <p:spPr>
            <a:xfrm>
              <a:off x="6461421" y="3787326"/>
              <a:ext cx="2744549" cy="2293985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E799C594-30B5-4EB0-B211-FBE90A795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1421" y="2241550"/>
              <a:ext cx="2769381" cy="1404333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E152FCED-7E64-467C-9ECF-518179ADB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4827" y="4448468"/>
              <a:ext cx="3099637" cy="1584875"/>
            </a:xfrm>
            <a:prstGeom prst="rect">
              <a:avLst/>
            </a:prstGeom>
          </p:spPr>
        </p:pic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07845C4E-0E6E-45BE-B455-CD77A42551C2}"/>
                </a:ext>
              </a:extLst>
            </p:cNvPr>
            <p:cNvSpPr/>
            <p:nvPr/>
          </p:nvSpPr>
          <p:spPr>
            <a:xfrm>
              <a:off x="673100" y="1771069"/>
              <a:ext cx="2365195" cy="449638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latin typeface="+mn-ea"/>
              </a:endParaRPr>
            </a:p>
          </p:txBody>
        </p: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796E258F-610A-49F1-81A8-837C34EC7DD4}"/>
                </a:ext>
              </a:extLst>
            </p:cNvPr>
            <p:cNvGrpSpPr/>
            <p:nvPr/>
          </p:nvGrpSpPr>
          <p:grpSpPr>
            <a:xfrm>
              <a:off x="673100" y="2170578"/>
              <a:ext cx="2365195" cy="3456044"/>
              <a:chOff x="-253386" y="1425891"/>
              <a:chExt cx="7129645" cy="8475563"/>
            </a:xfrm>
          </p:grpSpPr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id="{631E5716-A4BC-40A8-8E8D-97C1CA293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3182913" y="146543"/>
                <a:ext cx="257898" cy="7128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45D5D02B-9561-44A4-B011-F8B91814B8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3182057" y="-2009552"/>
                <a:ext cx="257898" cy="7128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AA34F164-AC63-446D-8C81-B7F2111A4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3182912" y="2791189"/>
                <a:ext cx="257898" cy="7128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2">
                <a:extLst>
                  <a:ext uri="{FF2B5EF4-FFF2-40B4-BE49-F238E27FC236}">
                    <a16:creationId xmlns:a16="http://schemas.microsoft.com/office/drawing/2014/main" id="{F3A70810-F5A1-4D76-B05E-33D8704E9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8801"/>
              <a:stretch/>
            </p:blipFill>
            <p:spPr bwMode="auto">
              <a:xfrm rot="5400000" flipH="1">
                <a:off x="3182912" y="6208109"/>
                <a:ext cx="257898" cy="7128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0F56AE54-4FAA-49A9-9A82-949F094DD0B9}"/>
                </a:ext>
              </a:extLst>
            </p:cNvPr>
            <p:cNvGrpSpPr/>
            <p:nvPr/>
          </p:nvGrpSpPr>
          <p:grpSpPr>
            <a:xfrm>
              <a:off x="705185" y="3214799"/>
              <a:ext cx="2287067" cy="838573"/>
              <a:chOff x="7453833" y="3381244"/>
              <a:chExt cx="2287067" cy="838573"/>
            </a:xfrm>
          </p:grpSpPr>
          <p:sp>
            <p:nvSpPr>
              <p:cNvPr id="86" name="Content Placeholder 6">
                <a:extLst>
                  <a:ext uri="{FF2B5EF4-FFF2-40B4-BE49-F238E27FC236}">
                    <a16:creationId xmlns:a16="http://schemas.microsoft.com/office/drawing/2014/main" id="{BAD0A0A3-3686-4D7E-B1A0-8714A59B10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3833" y="3619653"/>
                <a:ext cx="2287067" cy="6001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lvl="1" latinLnBrk="0">
                  <a:spcBef>
                    <a:spcPts val="200"/>
                  </a:spcBef>
                  <a:tabLst>
                    <a:tab pos="122238" algn="l"/>
                    <a:tab pos="2246313" algn="l"/>
                    <a:tab pos="2514600" algn="l"/>
                  </a:tabLst>
                </a:pP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업무</a:t>
                </a:r>
                <a:r>
                  <a:rPr kumimoji="0" lang="en-US" altLang="ko-KR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, 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서버</a:t>
                </a:r>
                <a:r>
                  <a:rPr kumimoji="0" lang="en-US" altLang="ko-KR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, 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벤더 별 구분을 통한 다양한 형태의 용량 정보 제공 및 </a:t>
                </a:r>
                <a:r>
                  <a:rPr kumimoji="0" lang="en-US" altLang="ko-KR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Topology View 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제공</a:t>
                </a:r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84F91D43-B415-48DF-89E3-C06105D2E0FA}"/>
                  </a:ext>
                </a:extLst>
              </p:cNvPr>
              <p:cNvSpPr/>
              <p:nvPr/>
            </p:nvSpPr>
            <p:spPr>
              <a:xfrm>
                <a:off x="7604848" y="3381244"/>
                <a:ext cx="1397819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ko-KR" sz="11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99CC"/>
                    </a:solidFill>
                    <a:latin typeface="+mn-ea"/>
                  </a:rPr>
                  <a:t>2. Topology View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99CC"/>
                    </a:solidFill>
                    <a:latin typeface="+mn-ea"/>
                  </a:rPr>
                  <a:t>제공</a:t>
                </a:r>
              </a:p>
            </p:txBody>
          </p:sp>
        </p:grp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0AB9D336-4A5D-455B-845E-8D11D1A8E749}"/>
                </a:ext>
              </a:extLst>
            </p:cNvPr>
            <p:cNvSpPr/>
            <p:nvPr/>
          </p:nvSpPr>
          <p:spPr>
            <a:xfrm>
              <a:off x="856200" y="5727038"/>
              <a:ext cx="1806585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ko-KR" sz="11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rgbClr val="0099CC"/>
                  </a:solidFill>
                  <a:latin typeface="+mn-ea"/>
                </a:rPr>
                <a:t>4. Web Based </a:t>
              </a:r>
              <a:r>
                <a:rPr lang="ko-KR" altLang="en-US" sz="11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rgbClr val="0099CC"/>
                  </a:solidFill>
                  <a:latin typeface="+mn-ea"/>
                </a:rPr>
                <a:t>인터페이스 제공</a:t>
              </a:r>
            </a:p>
          </p:txBody>
        </p: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9F8C94FC-E894-488B-9F70-142CA2FEDB2B}"/>
                </a:ext>
              </a:extLst>
            </p:cNvPr>
            <p:cNvGrpSpPr/>
            <p:nvPr/>
          </p:nvGrpSpPr>
          <p:grpSpPr>
            <a:xfrm>
              <a:off x="705185" y="4354261"/>
              <a:ext cx="2287067" cy="1011563"/>
              <a:chOff x="7453833" y="4238494"/>
              <a:chExt cx="2287067" cy="1011563"/>
            </a:xfrm>
          </p:grpSpPr>
          <p:sp>
            <p:nvSpPr>
              <p:cNvPr id="84" name="Content Placeholder 6">
                <a:extLst>
                  <a:ext uri="{FF2B5EF4-FFF2-40B4-BE49-F238E27FC236}">
                    <a16:creationId xmlns:a16="http://schemas.microsoft.com/office/drawing/2014/main" id="{19CD677D-FFBE-4F18-ABE3-C9E9E2C4EE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3833" y="4480616"/>
                <a:ext cx="2287067" cy="76944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lvl="1" latinLnBrk="0">
                  <a:spcBef>
                    <a:spcPts val="200"/>
                  </a:spcBef>
                  <a:tabLst>
                    <a:tab pos="122238" algn="l"/>
                    <a:tab pos="2246313" algn="l"/>
                    <a:tab pos="2514600" algn="l"/>
                  </a:tabLst>
                </a:pP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은행</a:t>
                </a:r>
                <a:r>
                  <a:rPr kumimoji="0" lang="en-US" altLang="ko-KR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, 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공공기관 등 다양한 전산 환경에서 장기간 사용되고 있는 검증될 </a:t>
                </a:r>
                <a:r>
                  <a:rPr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솔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루션으로 고객사의 업무 환경에 맞는 </a:t>
                </a:r>
                <a:r>
                  <a:rPr kumimoji="0" lang="en-US" altLang="ko-KR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Customizing 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이 용이</a:t>
                </a:r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EF7C1724-A054-41F9-B2D7-22488112933B}"/>
                  </a:ext>
                </a:extLst>
              </p:cNvPr>
              <p:cNvSpPr/>
              <p:nvPr/>
            </p:nvSpPr>
            <p:spPr>
              <a:xfrm>
                <a:off x="7604848" y="4238494"/>
                <a:ext cx="125515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ko-KR" sz="11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99CC"/>
                    </a:solidFill>
                    <a:latin typeface="+mn-ea"/>
                  </a:rPr>
                  <a:t>3. Customizing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99CC"/>
                    </a:solidFill>
                    <a:latin typeface="+mn-ea"/>
                  </a:rPr>
                  <a:t>용이</a:t>
                </a:r>
              </a:p>
            </p:txBody>
          </p:sp>
        </p:grp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BEB53C71-E754-4EB6-9027-6BE326283031}"/>
                </a:ext>
              </a:extLst>
            </p:cNvPr>
            <p:cNvSpPr/>
            <p:nvPr/>
          </p:nvSpPr>
          <p:spPr>
            <a:xfrm>
              <a:off x="1231302" y="1866074"/>
              <a:ext cx="98905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ko-KR" sz="14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rgbClr val="0070C0"/>
                  </a:solidFill>
                  <a:effectLst>
                    <a:glow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+mn-ea"/>
                </a:rPr>
                <a:t>eSRM </a:t>
              </a:r>
              <a:r>
                <a:rPr lang="ko-KR" altLang="en-US" sz="14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rgbClr val="0070C0"/>
                  </a:solidFill>
                  <a:effectLst>
                    <a:glow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+mn-ea"/>
                </a:rPr>
                <a:t>특장점</a:t>
              </a:r>
            </a:p>
          </p:txBody>
        </p: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9E395FE9-5A69-4BFB-BD37-EBF7B38BAE5B}"/>
                </a:ext>
              </a:extLst>
            </p:cNvPr>
            <p:cNvGrpSpPr/>
            <p:nvPr/>
          </p:nvGrpSpPr>
          <p:grpSpPr>
            <a:xfrm>
              <a:off x="705185" y="2289856"/>
              <a:ext cx="2287067" cy="652434"/>
              <a:chOff x="7453833" y="3381244"/>
              <a:chExt cx="2287067" cy="652434"/>
            </a:xfrm>
          </p:grpSpPr>
          <p:sp>
            <p:nvSpPr>
              <p:cNvPr id="82" name="Content Placeholder 6">
                <a:extLst>
                  <a:ext uri="{FF2B5EF4-FFF2-40B4-BE49-F238E27FC236}">
                    <a16:creationId xmlns:a16="http://schemas.microsoft.com/office/drawing/2014/main" id="{A4D3E5AB-37A3-4044-A694-2A9B3F7549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3833" y="3602791"/>
                <a:ext cx="2287067" cy="430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lvl="1" latinLnBrk="0">
                  <a:spcBef>
                    <a:spcPts val="200"/>
                  </a:spcBef>
                  <a:tabLst>
                    <a:tab pos="122238" algn="l"/>
                    <a:tab pos="2246313" algn="l"/>
                    <a:tab pos="2514600" algn="l"/>
                  </a:tabLst>
                </a:pPr>
                <a:r>
                  <a:rPr kumimoji="0" lang="en-US" altLang="ko-KR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Storage, Server, SAN Switch </a:t>
                </a:r>
                <a:r>
                  <a:rPr kumimoji="0" lang="ko-KR" altLang="en-US" sz="1100" spc="-70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4D4D4D"/>
                    </a:solidFill>
                    <a:latin typeface="+mn-ea"/>
                  </a:rPr>
                  <a:t>에 이르는 스토리지 인프라 통합 관리</a:t>
                </a:r>
              </a:p>
            </p:txBody>
          </p:sp>
          <p:sp>
            <p:nvSpPr>
              <p:cNvPr id="83" name="직사각형 82">
                <a:extLst>
                  <a:ext uri="{FF2B5EF4-FFF2-40B4-BE49-F238E27FC236}">
                    <a16:creationId xmlns:a16="http://schemas.microsoft.com/office/drawing/2014/main" id="{5CDB61DC-0E57-4A62-B9B8-17F9010241E1}"/>
                  </a:ext>
                </a:extLst>
              </p:cNvPr>
              <p:cNvSpPr/>
              <p:nvPr/>
            </p:nvSpPr>
            <p:spPr>
              <a:xfrm>
                <a:off x="7604848" y="3381244"/>
                <a:ext cx="1594988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ko-KR" sz="11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99CC"/>
                    </a:solidFill>
                    <a:latin typeface="+mn-ea"/>
                  </a:rPr>
                  <a:t>1. </a:t>
                </a:r>
                <a:r>
                  <a:rPr lang="ko-KR" altLang="en-US" sz="1100" b="1" dirty="0">
                    <a:ln>
                      <a:solidFill>
                        <a:schemeClr val="accent1">
                          <a:lumMod val="20000"/>
                          <a:lumOff val="80000"/>
                          <a:alpha val="0"/>
                        </a:schemeClr>
                      </a:solidFill>
                    </a:ln>
                    <a:solidFill>
                      <a:srgbClr val="0099CC"/>
                    </a:solidFill>
                    <a:latin typeface="+mn-ea"/>
                  </a:rPr>
                  <a:t>스토리지 인프라 통합관리</a:t>
                </a:r>
              </a:p>
            </p:txBody>
          </p:sp>
        </p:grpSp>
        <p:sp>
          <p:nvSpPr>
            <p:cNvPr id="76" name="양쪽 모서리가 둥근 사각형 18">
              <a:extLst>
                <a:ext uri="{FF2B5EF4-FFF2-40B4-BE49-F238E27FC236}">
                  <a16:creationId xmlns:a16="http://schemas.microsoft.com/office/drawing/2014/main" id="{6C593927-D5F6-42F1-B770-56DAABE052AA}"/>
                </a:ext>
              </a:extLst>
            </p:cNvPr>
            <p:cNvSpPr/>
            <p:nvPr/>
          </p:nvSpPr>
          <p:spPr>
            <a:xfrm>
              <a:off x="3224827" y="1870302"/>
              <a:ext cx="3112475" cy="313871"/>
            </a:xfrm>
            <a:prstGeom prst="round2SameRect">
              <a:avLst/>
            </a:prstGeom>
            <a:gradFill>
              <a:gsLst>
                <a:gs pos="0">
                  <a:srgbClr val="00B0F0"/>
                </a:gs>
                <a:gs pos="46000">
                  <a:srgbClr val="0070C0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</a:gradFill>
          </p:spPr>
          <p:txBody>
            <a:bodyPr wrap="square" lIns="0" tIns="72000" rIns="0" bIns="0" anchor="ctr" anchorCtr="0">
              <a:noAutofit/>
            </a:bodyPr>
            <a:lstStyle/>
            <a:p>
              <a:pPr latinLnBrk="0">
                <a:lnSpc>
                  <a:spcPts val="2500"/>
                </a:lnSpc>
              </a:pPr>
              <a:endParaRPr kumimoji="0" lang="ko-KR" altLang="en-US" sz="1600" spc="-200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5CDC9BE5-0686-4C28-8628-136079D95032}"/>
                </a:ext>
              </a:extLst>
            </p:cNvPr>
            <p:cNvSpPr/>
            <p:nvPr/>
          </p:nvSpPr>
          <p:spPr>
            <a:xfrm>
              <a:off x="3224827" y="1936510"/>
              <a:ext cx="3112475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2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Dashboard</a:t>
              </a:r>
              <a:endParaRPr kumimoji="0" lang="ko-KR" altLang="en-US" sz="1200" b="1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8" name="양쪽 모서리가 둥근 사각형 18">
              <a:extLst>
                <a:ext uri="{FF2B5EF4-FFF2-40B4-BE49-F238E27FC236}">
                  <a16:creationId xmlns:a16="http://schemas.microsoft.com/office/drawing/2014/main" id="{B5D86685-3B39-4AD2-9D2C-790123E21B8A}"/>
                </a:ext>
              </a:extLst>
            </p:cNvPr>
            <p:cNvSpPr/>
            <p:nvPr/>
          </p:nvSpPr>
          <p:spPr>
            <a:xfrm>
              <a:off x="3224827" y="4117742"/>
              <a:ext cx="3112475" cy="313871"/>
            </a:xfrm>
            <a:prstGeom prst="round2SameRect">
              <a:avLst/>
            </a:prstGeom>
            <a:gradFill>
              <a:gsLst>
                <a:gs pos="0">
                  <a:srgbClr val="00B0F0"/>
                </a:gs>
                <a:gs pos="46000">
                  <a:srgbClr val="0070C0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</a:gradFill>
          </p:spPr>
          <p:txBody>
            <a:bodyPr wrap="square" lIns="0" tIns="72000" rIns="0" bIns="0" anchor="ctr" anchorCtr="0">
              <a:noAutofit/>
            </a:bodyPr>
            <a:lstStyle/>
            <a:p>
              <a:pPr latinLnBrk="0">
                <a:lnSpc>
                  <a:spcPts val="2500"/>
                </a:lnSpc>
              </a:pPr>
              <a:endParaRPr kumimoji="0" lang="ko-KR" altLang="en-US" sz="1600" spc="-200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5C0B88F1-6351-45EC-9E01-BDC37C76DD8A}"/>
                </a:ext>
              </a:extLst>
            </p:cNvPr>
            <p:cNvSpPr/>
            <p:nvPr/>
          </p:nvSpPr>
          <p:spPr>
            <a:xfrm>
              <a:off x="3224827" y="4183950"/>
              <a:ext cx="3112475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2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Customizing</a:t>
              </a:r>
              <a:endParaRPr kumimoji="0" lang="ko-KR" altLang="en-US" sz="1200" b="1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0" name="양쪽 모서리가 둥근 사각형 18">
              <a:extLst>
                <a:ext uri="{FF2B5EF4-FFF2-40B4-BE49-F238E27FC236}">
                  <a16:creationId xmlns:a16="http://schemas.microsoft.com/office/drawing/2014/main" id="{D0ECCBA0-8413-412F-8D11-FE743BA0C533}"/>
                </a:ext>
              </a:extLst>
            </p:cNvPr>
            <p:cNvSpPr/>
            <p:nvPr/>
          </p:nvSpPr>
          <p:spPr>
            <a:xfrm>
              <a:off x="6463787" y="1870302"/>
              <a:ext cx="2767016" cy="313871"/>
            </a:xfrm>
            <a:prstGeom prst="round2SameRect">
              <a:avLst/>
            </a:prstGeom>
            <a:gradFill>
              <a:gsLst>
                <a:gs pos="0">
                  <a:srgbClr val="00B0F0"/>
                </a:gs>
                <a:gs pos="46000">
                  <a:srgbClr val="0070C0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</a:gradFill>
          </p:spPr>
          <p:txBody>
            <a:bodyPr wrap="square" lIns="0" tIns="72000" rIns="0" bIns="0" anchor="ctr" anchorCtr="0">
              <a:noAutofit/>
            </a:bodyPr>
            <a:lstStyle/>
            <a:p>
              <a:pPr latinLnBrk="0">
                <a:lnSpc>
                  <a:spcPts val="2500"/>
                </a:lnSpc>
              </a:pPr>
              <a:endParaRPr kumimoji="0" lang="ko-KR" altLang="en-US" sz="1600" spc="-200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8DE4DE11-6876-46A5-A0CD-06B4DC374A5A}"/>
                </a:ext>
              </a:extLst>
            </p:cNvPr>
            <p:cNvSpPr/>
            <p:nvPr/>
          </p:nvSpPr>
          <p:spPr>
            <a:xfrm>
              <a:off x="6463787" y="1936510"/>
              <a:ext cx="2767016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200" b="1" dirty="0">
                  <a:ln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Topology View</a:t>
              </a:r>
              <a:endParaRPr kumimoji="0" lang="ko-KR" altLang="en-US" sz="1200" b="1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92" name="그림 91">
            <a:extLst>
              <a:ext uri="{FF2B5EF4-FFF2-40B4-BE49-F238E27FC236}">
                <a16:creationId xmlns:a16="http://schemas.microsoft.com/office/drawing/2014/main" id="{DBF52C48-9076-4A18-8D05-F42DDE84D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28" y="1051023"/>
            <a:ext cx="608107" cy="180000"/>
          </a:xfrm>
          <a:prstGeom prst="rect">
            <a:avLst/>
          </a:prstGeom>
        </p:spPr>
      </p:pic>
      <p:sp>
        <p:nvSpPr>
          <p:cNvPr id="93" name="직사각형 92">
            <a:extLst>
              <a:ext uri="{FF2B5EF4-FFF2-40B4-BE49-F238E27FC236}">
                <a16:creationId xmlns:a16="http://schemas.microsoft.com/office/drawing/2014/main" id="{A7CF529D-196C-4543-937E-AF2FAED4803F}"/>
              </a:ext>
            </a:extLst>
          </p:cNvPr>
          <p:cNvSpPr/>
          <p:nvPr/>
        </p:nvSpPr>
        <p:spPr>
          <a:xfrm>
            <a:off x="1095374" y="932247"/>
            <a:ext cx="8635855" cy="611688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스토리지 인프라에 대한 다양한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View</a:t>
            </a:r>
            <a:r>
              <a:rPr lang="ko-KR" altLang="en-US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웹으로 제공함으로써 관리자가 업무에 즉시 사용가능한 형태의 관련 정보를 쉽고 빠르고 정확하게 제공합니다</a:t>
            </a:r>
            <a:r>
              <a:rPr lang="en-US" altLang="ko-KR" sz="12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BB52CDFE-4FD8-4020-82C5-7718546D2496}"/>
              </a:ext>
            </a:extLst>
          </p:cNvPr>
          <p:cNvSpPr txBox="1">
            <a:spLocks/>
          </p:cNvSpPr>
          <p:nvPr/>
        </p:nvSpPr>
        <p:spPr>
          <a:xfrm>
            <a:off x="706233" y="5998401"/>
            <a:ext cx="2268175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lvl="1" latinLnBrk="0">
              <a:spcBef>
                <a:spcPts val="200"/>
              </a:spcBef>
              <a:tabLst>
                <a:tab pos="122238" algn="l"/>
                <a:tab pos="2246313" algn="l"/>
                <a:tab pos="2514600" algn="l"/>
              </a:tabLst>
            </a:pPr>
            <a:r>
              <a:rPr kumimoji="0" lang="ko-KR" altLang="en-US" sz="1100" spc="-70" dirty="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rgbClr val="4D4D4D"/>
                </a:solidFill>
                <a:latin typeface="+mn-ea"/>
              </a:rPr>
              <a:t>세련된 디자인의 웹 </a:t>
            </a:r>
            <a:r>
              <a:rPr kumimoji="0" lang="ko-KR" altLang="en-US" sz="1100" spc="-70">
                <a:ln>
                  <a:solidFill>
                    <a:schemeClr val="accent1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rgbClr val="4D4D4D"/>
                </a:solidFill>
                <a:latin typeface="+mn-ea"/>
              </a:rPr>
              <a:t>인터페이스  모니터링 제공</a:t>
            </a:r>
            <a:endParaRPr kumimoji="0" lang="ko-KR" altLang="en-US" sz="1100" spc="-70" dirty="0">
              <a:ln>
                <a:solidFill>
                  <a:schemeClr val="accent1">
                    <a:lumMod val="20000"/>
                    <a:lumOff val="80000"/>
                    <a:alpha val="0"/>
                  </a:schemeClr>
                </a:solidFill>
              </a:ln>
              <a:solidFill>
                <a:srgbClr val="4D4D4D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023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텍스트 개체 틀 106">
            <a:extLst>
              <a:ext uri="{FF2B5EF4-FFF2-40B4-BE49-F238E27FC236}">
                <a16:creationId xmlns:a16="http://schemas.microsoft.com/office/drawing/2014/main" id="{A164ECDF-F15C-4D15-A4CD-29607FFC5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38" y="424554"/>
            <a:ext cx="2803011" cy="490904"/>
          </a:xfrm>
        </p:spPr>
        <p:txBody>
          <a:bodyPr/>
          <a:lstStyle/>
          <a:p>
            <a:r>
              <a:rPr lang="en-US" altLang="ko-KR" dirty="0"/>
              <a:t>8. eSRM </a:t>
            </a:r>
            <a:r>
              <a:rPr lang="ko-KR" altLang="en-US" dirty="0"/>
              <a:t>기대효과</a:t>
            </a:r>
          </a:p>
        </p:txBody>
      </p:sp>
      <p:sp>
        <p:nvSpPr>
          <p:cNvPr id="108" name="텍스트 개체 틀 107">
            <a:extLst>
              <a:ext uri="{FF2B5EF4-FFF2-40B4-BE49-F238E27FC236}">
                <a16:creationId xmlns:a16="http://schemas.microsoft.com/office/drawing/2014/main" id="{D87ACE1E-9F26-4A8B-A5C9-D2A8527FF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107" y="114585"/>
            <a:ext cx="1338091" cy="244682"/>
          </a:xfrm>
        </p:spPr>
        <p:txBody>
          <a:bodyPr/>
          <a:lstStyle/>
          <a:p>
            <a:r>
              <a:rPr lang="en-US" altLang="ko-KR" dirty="0" err="1"/>
              <a:t>eSRM</a:t>
            </a:r>
            <a:r>
              <a:rPr lang="en-US" altLang="ko-KR" dirty="0"/>
              <a:t> </a:t>
            </a:r>
            <a:r>
              <a:rPr lang="ko-KR" altLang="en-US" dirty="0"/>
              <a:t>제품소개서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4D696200-770A-4B94-A8AF-B050F8627CF3}"/>
              </a:ext>
            </a:extLst>
          </p:cNvPr>
          <p:cNvSpPr/>
          <p:nvPr/>
        </p:nvSpPr>
        <p:spPr>
          <a:xfrm>
            <a:off x="1095374" y="951675"/>
            <a:ext cx="8505826" cy="572831"/>
          </a:xfrm>
          <a:prstGeom prst="rect">
            <a:avLst/>
          </a:prstGeom>
          <a:noFill/>
        </p:spPr>
        <p:txBody>
          <a:bodyPr wrap="square" lIns="288000" tIns="72000" bIns="72000" anchor="ctr" anchorCtr="0">
            <a:spAutoFit/>
            <a:scene3d>
              <a:camera prst="orthographicFront"/>
              <a:lightRig rig="threePt" dir="t"/>
            </a:scene3d>
            <a:sp3d contourW="6350">
              <a:bevelT w="0" h="0"/>
            </a:sp3d>
          </a:bodyPr>
          <a:lstStyle/>
          <a:p>
            <a:pPr lvl="0" defTabSz="914400">
              <a:lnSpc>
                <a:spcPct val="130000"/>
              </a:lnSpc>
              <a:defRPr/>
            </a:pP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기존의 수작업 및 관리의 어려움을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eSRM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통해 효율적으로 관리함으로써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원활한 용량 계획과 장애 대응이 가능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합니다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lvl="0" defTabSz="914400">
              <a:lnSpc>
                <a:spcPct val="130000"/>
              </a:lnSpc>
              <a:defRPr/>
            </a:pP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모든 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인프라에 대해 정확한 정보를 리포트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함으로써 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highlight>
                  <a:srgbClr val="003366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신속한 의사결정과 정확한 명세</a:t>
            </a:r>
            <a:r>
              <a:rPr lang="ko-KR" altLang="en-US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상시 받을 수 있습니다</a:t>
            </a:r>
            <a:r>
              <a:rPr lang="en-US" altLang="ko-KR" sz="1100" b="1" kern="0" dirty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546476A-4FE5-45AD-ACBB-311E78C60F33}"/>
              </a:ext>
            </a:extLst>
          </p:cNvPr>
          <p:cNvGrpSpPr/>
          <p:nvPr/>
        </p:nvGrpSpPr>
        <p:grpSpPr>
          <a:xfrm>
            <a:off x="619844" y="2027546"/>
            <a:ext cx="8432215" cy="3878779"/>
            <a:chOff x="673100" y="1918054"/>
            <a:chExt cx="8432215" cy="3878779"/>
          </a:xfrm>
        </p:grpSpPr>
        <p:sp>
          <p:nvSpPr>
            <p:cNvPr id="26" name="양쪽 모서리가 둥근 사각형 85">
              <a:extLst>
                <a:ext uri="{FF2B5EF4-FFF2-40B4-BE49-F238E27FC236}">
                  <a16:creationId xmlns:a16="http://schemas.microsoft.com/office/drawing/2014/main" id="{D8780140-6247-4186-AE95-38787B48B2C6}"/>
                </a:ext>
              </a:extLst>
            </p:cNvPr>
            <p:cNvSpPr/>
            <p:nvPr/>
          </p:nvSpPr>
          <p:spPr>
            <a:xfrm>
              <a:off x="673100" y="1918054"/>
              <a:ext cx="4165015" cy="3878779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51657F"/>
              </a:fgClr>
              <a:bgClr>
                <a:srgbClr val="44546A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solidFill>
                    <a:srgbClr val="EB711D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B49121C2-6F19-432A-B905-C9946BF2668E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59"/>
            <a:stretch/>
          </p:blipFill>
          <p:spPr>
            <a:xfrm>
              <a:off x="3346427" y="1918056"/>
              <a:ext cx="1491688" cy="374326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A06A66E8-E4CB-41DD-B14C-3E2F04AD2BEC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59"/>
            <a:stretch/>
          </p:blipFill>
          <p:spPr>
            <a:xfrm flipH="1">
              <a:off x="673482" y="1918056"/>
              <a:ext cx="1491688" cy="374326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2287BA1-9A8C-47B2-9CDE-C76076A5CFEB}"/>
                </a:ext>
              </a:extLst>
            </p:cNvPr>
            <p:cNvSpPr/>
            <p:nvPr/>
          </p:nvSpPr>
          <p:spPr bwMode="auto">
            <a:xfrm>
              <a:off x="673101" y="1938625"/>
              <a:ext cx="4165014" cy="4577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-15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eSRM 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도입 이전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923D54F-CDEE-4777-88A9-3F5DD923CCDB}"/>
                </a:ext>
              </a:extLst>
            </p:cNvPr>
            <p:cNvGrpSpPr/>
            <p:nvPr/>
          </p:nvGrpSpPr>
          <p:grpSpPr>
            <a:xfrm>
              <a:off x="816669" y="2346950"/>
              <a:ext cx="3874394" cy="3305975"/>
              <a:chOff x="6731001" y="1698172"/>
              <a:chExt cx="2787336" cy="3329334"/>
            </a:xfrm>
            <a:pattFill prst="dkUpDiag">
              <a:fgClr>
                <a:srgbClr val="E6E6E6"/>
              </a:fgClr>
              <a:bgClr>
                <a:sysClr val="window" lastClr="FFFFFF">
                  <a:lumMod val="95000"/>
                </a:sysClr>
              </a:bgClr>
            </a:pattFill>
          </p:grpSpPr>
          <p:sp>
            <p:nvSpPr>
              <p:cNvPr id="64" name="object 44">
                <a:extLst>
                  <a:ext uri="{FF2B5EF4-FFF2-40B4-BE49-F238E27FC236}">
                    <a16:creationId xmlns:a16="http://schemas.microsoft.com/office/drawing/2014/main" id="{8A801D10-D8D4-44DB-8009-2AF2F423DFD7}"/>
                  </a:ext>
                </a:extLst>
              </p:cNvPr>
              <p:cNvSpPr/>
              <p:nvPr/>
            </p:nvSpPr>
            <p:spPr>
              <a:xfrm>
                <a:off x="6731001" y="169817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5" name="object 44">
                <a:extLst>
                  <a:ext uri="{FF2B5EF4-FFF2-40B4-BE49-F238E27FC236}">
                    <a16:creationId xmlns:a16="http://schemas.microsoft.com/office/drawing/2014/main" id="{27F875BD-F715-4E17-ABE7-FF32AD4F14E0}"/>
                  </a:ext>
                </a:extLst>
              </p:cNvPr>
              <p:cNvSpPr/>
              <p:nvPr/>
            </p:nvSpPr>
            <p:spPr>
              <a:xfrm>
                <a:off x="6731001" y="2121137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6" name="object 44">
                <a:extLst>
                  <a:ext uri="{FF2B5EF4-FFF2-40B4-BE49-F238E27FC236}">
                    <a16:creationId xmlns:a16="http://schemas.microsoft.com/office/drawing/2014/main" id="{8E7A295F-EB10-4EE6-9D19-C0DFA02FDD95}"/>
                  </a:ext>
                </a:extLst>
              </p:cNvPr>
              <p:cNvSpPr/>
              <p:nvPr/>
            </p:nvSpPr>
            <p:spPr>
              <a:xfrm>
                <a:off x="6731001" y="254410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7" name="object 44">
                <a:extLst>
                  <a:ext uri="{FF2B5EF4-FFF2-40B4-BE49-F238E27FC236}">
                    <a16:creationId xmlns:a16="http://schemas.microsoft.com/office/drawing/2014/main" id="{DCEA1CB1-614E-49D4-B11A-49A89B8BDE9D}"/>
                  </a:ext>
                </a:extLst>
              </p:cNvPr>
              <p:cNvSpPr/>
              <p:nvPr/>
            </p:nvSpPr>
            <p:spPr>
              <a:xfrm>
                <a:off x="6731001" y="2967067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8" name="object 44">
                <a:extLst>
                  <a:ext uri="{FF2B5EF4-FFF2-40B4-BE49-F238E27FC236}">
                    <a16:creationId xmlns:a16="http://schemas.microsoft.com/office/drawing/2014/main" id="{094F2E87-4FD6-4D11-88E0-6527A9D6146A}"/>
                  </a:ext>
                </a:extLst>
              </p:cNvPr>
              <p:cNvSpPr/>
              <p:nvPr/>
            </p:nvSpPr>
            <p:spPr>
              <a:xfrm>
                <a:off x="6731001" y="339003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9" name="object 44">
                <a:extLst>
                  <a:ext uri="{FF2B5EF4-FFF2-40B4-BE49-F238E27FC236}">
                    <a16:creationId xmlns:a16="http://schemas.microsoft.com/office/drawing/2014/main" id="{BA8F4851-C146-4112-892A-AC1530937389}"/>
                  </a:ext>
                </a:extLst>
              </p:cNvPr>
              <p:cNvSpPr/>
              <p:nvPr/>
            </p:nvSpPr>
            <p:spPr>
              <a:xfrm>
                <a:off x="6731001" y="3812997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70" name="object 44">
                <a:extLst>
                  <a:ext uri="{FF2B5EF4-FFF2-40B4-BE49-F238E27FC236}">
                    <a16:creationId xmlns:a16="http://schemas.microsoft.com/office/drawing/2014/main" id="{D0950A70-287C-47FA-ADB4-690FCDC57399}"/>
                  </a:ext>
                </a:extLst>
              </p:cNvPr>
              <p:cNvSpPr/>
              <p:nvPr/>
            </p:nvSpPr>
            <p:spPr>
              <a:xfrm>
                <a:off x="6731001" y="423596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71" name="object 44">
                <a:extLst>
                  <a:ext uri="{FF2B5EF4-FFF2-40B4-BE49-F238E27FC236}">
                    <a16:creationId xmlns:a16="http://schemas.microsoft.com/office/drawing/2014/main" id="{E689BE3C-6850-4284-9DF9-D4D948A641C3}"/>
                  </a:ext>
                </a:extLst>
              </p:cNvPr>
              <p:cNvSpPr/>
              <p:nvPr/>
            </p:nvSpPr>
            <p:spPr>
              <a:xfrm>
                <a:off x="6731001" y="4656958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3D055E-FBD6-4BDC-B303-EFA998547DC6}"/>
                </a:ext>
              </a:extLst>
            </p:cNvPr>
            <p:cNvSpPr txBox="1"/>
            <p:nvPr/>
          </p:nvSpPr>
          <p:spPr>
            <a:xfrm>
              <a:off x="981221" y="2353278"/>
              <a:ext cx="3538392" cy="3214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7F7E7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133350" indent="-133350" defTabSz="91440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Tx/>
                <a:buChar char="•"/>
                <a:defRPr kumimoji="1" sz="1000">
                  <a:solidFill>
                    <a:srgbClr val="000000"/>
                  </a:solidFill>
                  <a:latin typeface="+mn-ea"/>
                </a:defRPr>
              </a:lvl1pPr>
            </a:lstStyle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스토리지 인프라 통합 관리의 어려움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용량 관리의 수작업으로 인한 시간 소요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추이 분석을 위한 솔루션의 부재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시스템의 성능 관리의 어려움</a:t>
              </a:r>
              <a:endParaRPr lang="en-US" altLang="ko-KR" sz="1100" b="1" kern="0" spc="-11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다양한 장비에 대한 장애 관리의 어려움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장비 운영 및 실태에 대한 보고서 작성의 어려움</a:t>
              </a:r>
              <a:endParaRPr lang="en-US" altLang="ko-KR" sz="1100" b="1" kern="0" spc="-11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형상 관리 어려움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자산관리의 수작업으로 인한 시간 소모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32" name="양쪽 모서리가 둥근 사각형 85">
              <a:extLst>
                <a:ext uri="{FF2B5EF4-FFF2-40B4-BE49-F238E27FC236}">
                  <a16:creationId xmlns:a16="http://schemas.microsoft.com/office/drawing/2014/main" id="{97AA8402-DE98-4DA2-B4C0-89699756C01A}"/>
                </a:ext>
              </a:extLst>
            </p:cNvPr>
            <p:cNvSpPr/>
            <p:nvPr/>
          </p:nvSpPr>
          <p:spPr>
            <a:xfrm>
              <a:off x="4940300" y="1918054"/>
              <a:ext cx="4165015" cy="3878779"/>
            </a:xfrm>
            <a:prstGeom prst="round2SameRect">
              <a:avLst>
                <a:gd name="adj1" fmla="val 3124"/>
                <a:gd name="adj2" fmla="val 0"/>
              </a:avLst>
            </a:prstGeom>
            <a:pattFill prst="dkUpDiag">
              <a:fgClr>
                <a:srgbClr val="002060"/>
              </a:fgClr>
              <a:bgClr>
                <a:srgbClr val="0070C0"/>
              </a:bgClr>
            </a:pattFill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1280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solidFill>
                    <a:srgbClr val="EB711D"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endParaRPr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73BCC33-414F-4CBD-BD69-7CE5C79ACB56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59"/>
            <a:stretch/>
          </p:blipFill>
          <p:spPr>
            <a:xfrm>
              <a:off x="7604102" y="1918056"/>
              <a:ext cx="1491688" cy="374326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8224E07C-A6C4-47DE-80C8-20281E096944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59"/>
            <a:stretch/>
          </p:blipFill>
          <p:spPr>
            <a:xfrm flipH="1">
              <a:off x="4931157" y="1918056"/>
              <a:ext cx="1491688" cy="374326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B6D2853-A417-4239-AB6D-6A10FF14630A}"/>
                </a:ext>
              </a:extLst>
            </p:cNvPr>
            <p:cNvSpPr/>
            <p:nvPr/>
          </p:nvSpPr>
          <p:spPr bwMode="auto">
            <a:xfrm>
              <a:off x="4930776" y="1938625"/>
              <a:ext cx="4165014" cy="4577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89726" tIns="0" rIns="89726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algn="l" defTabSz="1280160" rtl="0" eaLnBrk="1" latinLnBrk="1" hangingPunct="1"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-15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eSRM 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</a:rPr>
                <a:t>도입 이후</a:t>
              </a: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9666770-7511-4F6A-A5B3-7B60D2EDD185}"/>
                </a:ext>
              </a:extLst>
            </p:cNvPr>
            <p:cNvGrpSpPr/>
            <p:nvPr/>
          </p:nvGrpSpPr>
          <p:grpSpPr>
            <a:xfrm>
              <a:off x="5074344" y="2346950"/>
              <a:ext cx="3874394" cy="3305975"/>
              <a:chOff x="6731001" y="1698172"/>
              <a:chExt cx="2787336" cy="3329334"/>
            </a:xfrm>
            <a:pattFill prst="dkUpDiag">
              <a:fgClr>
                <a:srgbClr val="E6E6E6"/>
              </a:fgClr>
              <a:bgClr>
                <a:sysClr val="window" lastClr="FFFFFF">
                  <a:lumMod val="95000"/>
                </a:sysClr>
              </a:bgClr>
            </a:pattFill>
          </p:grpSpPr>
          <p:sp>
            <p:nvSpPr>
              <p:cNvPr id="56" name="object 44">
                <a:extLst>
                  <a:ext uri="{FF2B5EF4-FFF2-40B4-BE49-F238E27FC236}">
                    <a16:creationId xmlns:a16="http://schemas.microsoft.com/office/drawing/2014/main" id="{A05969C2-C749-4BEE-A064-4A1037E2A5FA}"/>
                  </a:ext>
                </a:extLst>
              </p:cNvPr>
              <p:cNvSpPr/>
              <p:nvPr/>
            </p:nvSpPr>
            <p:spPr>
              <a:xfrm>
                <a:off x="6731001" y="169817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7" name="object 44">
                <a:extLst>
                  <a:ext uri="{FF2B5EF4-FFF2-40B4-BE49-F238E27FC236}">
                    <a16:creationId xmlns:a16="http://schemas.microsoft.com/office/drawing/2014/main" id="{E0AE209B-C1CD-4B1D-8DFC-F3281423117E}"/>
                  </a:ext>
                </a:extLst>
              </p:cNvPr>
              <p:cNvSpPr/>
              <p:nvPr/>
            </p:nvSpPr>
            <p:spPr>
              <a:xfrm>
                <a:off x="6731001" y="2121137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8" name="object 44">
                <a:extLst>
                  <a:ext uri="{FF2B5EF4-FFF2-40B4-BE49-F238E27FC236}">
                    <a16:creationId xmlns:a16="http://schemas.microsoft.com/office/drawing/2014/main" id="{A20CA941-89BE-4438-87C1-07C0BC32A1BF}"/>
                  </a:ext>
                </a:extLst>
              </p:cNvPr>
              <p:cNvSpPr/>
              <p:nvPr/>
            </p:nvSpPr>
            <p:spPr>
              <a:xfrm>
                <a:off x="6731001" y="254410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9" name="object 44">
                <a:extLst>
                  <a:ext uri="{FF2B5EF4-FFF2-40B4-BE49-F238E27FC236}">
                    <a16:creationId xmlns:a16="http://schemas.microsoft.com/office/drawing/2014/main" id="{1053B942-6529-4053-850F-7A27462844A8}"/>
                  </a:ext>
                </a:extLst>
              </p:cNvPr>
              <p:cNvSpPr/>
              <p:nvPr/>
            </p:nvSpPr>
            <p:spPr>
              <a:xfrm>
                <a:off x="6731001" y="2967067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0" name="object 44">
                <a:extLst>
                  <a:ext uri="{FF2B5EF4-FFF2-40B4-BE49-F238E27FC236}">
                    <a16:creationId xmlns:a16="http://schemas.microsoft.com/office/drawing/2014/main" id="{9C2F0C98-F7F9-4DD2-BB56-DECF747AAF1F}"/>
                  </a:ext>
                </a:extLst>
              </p:cNvPr>
              <p:cNvSpPr/>
              <p:nvPr/>
            </p:nvSpPr>
            <p:spPr>
              <a:xfrm>
                <a:off x="6731001" y="339003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1" name="object 44">
                <a:extLst>
                  <a:ext uri="{FF2B5EF4-FFF2-40B4-BE49-F238E27FC236}">
                    <a16:creationId xmlns:a16="http://schemas.microsoft.com/office/drawing/2014/main" id="{21F5AEBF-5103-432F-BF42-66473ABBC502}"/>
                  </a:ext>
                </a:extLst>
              </p:cNvPr>
              <p:cNvSpPr/>
              <p:nvPr/>
            </p:nvSpPr>
            <p:spPr>
              <a:xfrm>
                <a:off x="6731001" y="3812997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2" name="object 44">
                <a:extLst>
                  <a:ext uri="{FF2B5EF4-FFF2-40B4-BE49-F238E27FC236}">
                    <a16:creationId xmlns:a16="http://schemas.microsoft.com/office/drawing/2014/main" id="{3DB29693-7EEE-41CD-B749-5E0F0003FA65}"/>
                  </a:ext>
                </a:extLst>
              </p:cNvPr>
              <p:cNvSpPr/>
              <p:nvPr/>
            </p:nvSpPr>
            <p:spPr>
              <a:xfrm>
                <a:off x="6731001" y="4235962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3" name="object 44">
                <a:extLst>
                  <a:ext uri="{FF2B5EF4-FFF2-40B4-BE49-F238E27FC236}">
                    <a16:creationId xmlns:a16="http://schemas.microsoft.com/office/drawing/2014/main" id="{671DDD04-EC04-4327-BD7E-49DC37350ACA}"/>
                  </a:ext>
                </a:extLst>
              </p:cNvPr>
              <p:cNvSpPr/>
              <p:nvPr/>
            </p:nvSpPr>
            <p:spPr>
              <a:xfrm>
                <a:off x="6731001" y="4656958"/>
                <a:ext cx="2787336" cy="370548"/>
              </a:xfrm>
              <a:prstGeom prst="roundRect">
                <a:avLst>
                  <a:gd name="adj" fmla="val 1409"/>
                </a:avLst>
              </a:prstGeom>
              <a:grpFill/>
              <a:ln w="2540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0" cap="none" spc="0" normalizeH="0" baseline="0" noProof="0" dirty="0">
                  <a:ln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BE6821-978F-4D12-AB68-29CFB0E3447C}"/>
                </a:ext>
              </a:extLst>
            </p:cNvPr>
            <p:cNvSpPr txBox="1"/>
            <p:nvPr/>
          </p:nvSpPr>
          <p:spPr>
            <a:xfrm>
              <a:off x="5238896" y="2353278"/>
              <a:ext cx="3538392" cy="3214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7F7E7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133350" indent="-133350" defTabSz="91440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Tx/>
                <a:buChar char="•"/>
                <a:defRPr kumimoji="1" sz="1000">
                  <a:solidFill>
                    <a:srgbClr val="000000"/>
                  </a:solidFill>
                  <a:latin typeface="+mn-ea"/>
                </a:defRPr>
              </a:lvl1pPr>
            </a:lstStyle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스토리지 인프라에 대한 현황을 담당자가 즉시 파악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스토리지 용량에 대한 업무별</a:t>
              </a:r>
              <a:r>
                <a:rPr lang="en-US" altLang="ko-KR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, </a:t>
              </a: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서버별 정보 즉시 제공</a:t>
              </a:r>
              <a:endParaRPr lang="en-US" altLang="ko-KR" sz="1100" b="1" kern="0" spc="-11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스토리지 사용 추이 분석을 통한 정확한 추가 용량 계획 가능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이벤트를 통한 시스템 성능 장애 사전 감지 및 조치</a:t>
              </a:r>
              <a:endParaRPr lang="en-US" altLang="ko-KR" sz="1100" b="1" kern="0" spc="-11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이벤트를 통한 모든 스토리지 장비에 대한 신속한 장애 대응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자동 보고서 작성을 통한 효율적인 인프라 관리</a:t>
              </a:r>
              <a:endParaRPr lang="en-US" altLang="ko-KR" sz="1100" b="1" kern="0" spc="-11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토폴로지 뷰</a:t>
              </a:r>
              <a:r>
                <a:rPr kumimoji="1" lang="en-US" altLang="ko-KR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(Topology View)</a:t>
              </a:r>
              <a:r>
                <a:rPr kumimoji="1" lang="ko-KR" altLang="en-US" sz="1100" b="1" i="0" u="none" strike="noStrike" kern="0" cap="none" spc="-110" normalizeH="0" baseline="0" noProof="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를 통한 구성 현황 즉시 파악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80000" marR="0" lvl="0" indent="-180000" defTabSz="1067672" eaLnBrk="0" fontAlgn="base" latinLnBrk="0" hangingPunct="0">
                <a:lnSpc>
                  <a:spcPct val="229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white"/>
                </a:buClr>
                <a:buSzPct val="120000"/>
                <a:buFontTx/>
                <a:buBlip>
                  <a:blip r:embed="rId3"/>
                </a:buBlip>
                <a:tabLst/>
                <a:defRPr/>
              </a:pPr>
              <a:r>
                <a:rPr lang="ko-KR" altLang="en-US" sz="1100" b="1" kern="0" spc="-110" dirty="0">
                  <a:ln w="0">
                    <a:solidFill>
                      <a:srgbClr val="EB711D">
                        <a:alpha val="0"/>
                      </a:srgbClr>
                    </a:solidFill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</a:rPr>
                <a:t>모든 인프라 자산에 대한 정확한 명세 파악</a:t>
              </a:r>
              <a:endParaRPr kumimoji="1" lang="en-US" altLang="ko-KR" sz="1100" b="1" i="0" u="none" strike="noStrike" kern="0" cap="none" spc="-110" normalizeH="0" baseline="0" noProof="0" dirty="0">
                <a:ln w="0">
                  <a:solidFill>
                    <a:srgbClr val="EB711D">
                      <a:alpha val="0"/>
                    </a:srgbClr>
                  </a:solidFill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99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제품소개서">
      <a:majorFont>
        <a:latin typeface="Arial Black"/>
        <a:ea typeface="나눔스퀘어라운드 ExtraBold"/>
        <a:cs typeface=""/>
      </a:majorFont>
      <a:minorFont>
        <a:latin typeface="Arial"/>
        <a:ea typeface="나눔바른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1493</Words>
  <Application>Microsoft Office PowerPoint</Application>
  <PresentationFormat>A4 용지(210x297mm)</PresentationFormat>
  <Paragraphs>248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나눔스퀘어 ExtraBold</vt:lpstr>
      <vt:lpstr>Wingdings</vt:lpstr>
      <vt:lpstr>맑은 고딕</vt:lpstr>
      <vt:lpstr>Arial</vt:lpstr>
      <vt:lpstr>KoPub돋움체 Bold</vt:lpstr>
      <vt:lpstr>나눔바른고딕</vt:lpstr>
      <vt:lpstr>Calibri</vt:lpstr>
      <vt:lpstr>Segoe UI Semibold</vt:lpstr>
      <vt:lpstr>나눔고딕 ExtraBold</vt:lpstr>
      <vt:lpstr>Segoe UI Black</vt:lpstr>
      <vt:lpstr>KoPub돋움체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INJONG</dc:creator>
  <cp:lastModifiedBy>김 경운</cp:lastModifiedBy>
  <cp:revision>80</cp:revision>
  <dcterms:created xsi:type="dcterms:W3CDTF">2020-05-13T09:11:10Z</dcterms:created>
  <dcterms:modified xsi:type="dcterms:W3CDTF">2024-03-25T03:34:11Z</dcterms:modified>
</cp:coreProperties>
</file>